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09" r:id="rId2"/>
    <p:sldId id="270" r:id="rId3"/>
    <p:sldId id="276" r:id="rId4"/>
    <p:sldId id="278" r:id="rId5"/>
    <p:sldId id="280" r:id="rId6"/>
    <p:sldId id="279" r:id="rId7"/>
    <p:sldId id="258" r:id="rId8"/>
    <p:sldId id="282" r:id="rId9"/>
    <p:sldId id="283" r:id="rId10"/>
    <p:sldId id="286" r:id="rId11"/>
    <p:sldId id="284" r:id="rId12"/>
    <p:sldId id="281" r:id="rId13"/>
    <p:sldId id="290" r:id="rId14"/>
    <p:sldId id="289" r:id="rId15"/>
    <p:sldId id="287" r:id="rId16"/>
    <p:sldId id="288" r:id="rId17"/>
    <p:sldId id="291" r:id="rId18"/>
    <p:sldId id="292" r:id="rId19"/>
    <p:sldId id="301" r:id="rId20"/>
    <p:sldId id="302" r:id="rId21"/>
    <p:sldId id="308" r:id="rId22"/>
    <p:sldId id="293" r:id="rId23"/>
    <p:sldId id="303" r:id="rId24"/>
    <p:sldId id="307" r:id="rId25"/>
    <p:sldId id="304" r:id="rId26"/>
    <p:sldId id="306" r:id="rId27"/>
    <p:sldId id="305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75BC"/>
    <a:srgbClr val="FCF4F4"/>
    <a:srgbClr val="DADCAB"/>
    <a:srgbClr val="FFFFFF"/>
    <a:srgbClr val="F03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623B3-797B-4029-8095-0FD83D9E9641}" type="doc">
      <dgm:prSet loTypeId="urn:microsoft.com/office/officeart/2005/8/layout/venn3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FBD7631-DBD0-4EE9-9E79-32C1122C36FC}">
      <dgm:prSet phldrT="[Text]" custT="1"/>
      <dgm:spPr>
        <a:solidFill>
          <a:srgbClr val="15A3A3">
            <a:alpha val="50000"/>
          </a:srgbClr>
        </a:solidFill>
      </dgm:spPr>
      <dgm:t>
        <a:bodyPr/>
        <a:lstStyle/>
        <a:p>
          <a:r>
            <a:rPr lang="en-US" sz="2100" b="1" dirty="0">
              <a:solidFill>
                <a:schemeClr val="tx1"/>
              </a:solidFill>
            </a:rPr>
            <a:t>TRANSIT ORIENTED CITY </a:t>
          </a:r>
        </a:p>
        <a:p>
          <a:r>
            <a:rPr lang="en-US" sz="1800" dirty="0">
              <a:solidFill>
                <a:schemeClr val="tx1"/>
              </a:solidFill>
            </a:rPr>
            <a:t>Compact urban form and sustainable mobility choices</a:t>
          </a:r>
        </a:p>
      </dgm:t>
    </dgm:pt>
    <dgm:pt modelId="{FC94E9EA-4A9E-4F71-8A47-A72C46284176}" type="parTrans" cxnId="{69BFAADB-5A1F-447D-AE5C-D6A8BF7AA4EA}">
      <dgm:prSet/>
      <dgm:spPr/>
      <dgm:t>
        <a:bodyPr/>
        <a:lstStyle/>
        <a:p>
          <a:endParaRPr lang="en-US"/>
        </a:p>
      </dgm:t>
    </dgm:pt>
    <dgm:pt modelId="{66A83DD9-D32E-4AEA-8A5C-B2F034B686FD}" type="sibTrans" cxnId="{69BFAADB-5A1F-447D-AE5C-D6A8BF7AA4EA}">
      <dgm:prSet/>
      <dgm:spPr/>
      <dgm:t>
        <a:bodyPr/>
        <a:lstStyle/>
        <a:p>
          <a:endParaRPr lang="en-US"/>
        </a:p>
      </dgm:t>
    </dgm:pt>
    <dgm:pt modelId="{C1452AB9-120E-404F-90E0-320FC234046F}">
      <dgm:prSet phldrT="[Text]" custT="1"/>
      <dgm:spPr>
        <a:solidFill>
          <a:srgbClr val="E74C3C">
            <a:alpha val="50000"/>
          </a:srgbClr>
        </a:solidFill>
      </dgm:spPr>
      <dgm:t>
        <a:bodyPr/>
        <a:lstStyle/>
        <a:p>
          <a:r>
            <a:rPr lang="en-US" sz="2100" b="1" dirty="0">
              <a:solidFill>
                <a:schemeClr val="tx1"/>
              </a:solidFill>
            </a:rPr>
            <a:t>LIVABLE CITY</a:t>
          </a:r>
        </a:p>
        <a:p>
          <a:r>
            <a:rPr lang="en-US" sz="1800" dirty="0">
              <a:solidFill>
                <a:schemeClr val="tx1"/>
              </a:solidFill>
            </a:rPr>
            <a:t>Range of housing while enhancing its heritage</a:t>
          </a:r>
        </a:p>
      </dgm:t>
    </dgm:pt>
    <dgm:pt modelId="{01B2FC28-3452-4DEF-92F1-27ECAB6A70F9}" type="parTrans" cxnId="{254D5FAB-D6D6-4401-A85D-D315D188485B}">
      <dgm:prSet/>
      <dgm:spPr/>
      <dgm:t>
        <a:bodyPr/>
        <a:lstStyle/>
        <a:p>
          <a:endParaRPr lang="en-US"/>
        </a:p>
      </dgm:t>
    </dgm:pt>
    <dgm:pt modelId="{BED5EF78-A08B-4B58-A389-6EA5920B2B4D}" type="sibTrans" cxnId="{254D5FAB-D6D6-4401-A85D-D315D188485B}">
      <dgm:prSet/>
      <dgm:spPr/>
      <dgm:t>
        <a:bodyPr/>
        <a:lstStyle/>
        <a:p>
          <a:endParaRPr lang="en-US"/>
        </a:p>
      </dgm:t>
    </dgm:pt>
    <dgm:pt modelId="{1D7895DC-2DDF-448C-AFC6-754682F595A1}">
      <dgm:prSet phldrT="[Text]" custT="1"/>
      <dgm:spPr>
        <a:solidFill>
          <a:srgbClr val="F39C12">
            <a:alpha val="50000"/>
          </a:srgbClr>
        </a:solidFill>
      </dgm:spPr>
      <dgm:t>
        <a:bodyPr/>
        <a:lstStyle/>
        <a:p>
          <a:r>
            <a:rPr lang="en-US" sz="2100" b="1" dirty="0">
              <a:solidFill>
                <a:schemeClr val="tx1"/>
              </a:solidFill>
            </a:rPr>
            <a:t>CHILD-FRIENDLY CITY</a:t>
          </a:r>
        </a:p>
        <a:p>
          <a:r>
            <a:rPr lang="en-US" sz="1800" dirty="0">
              <a:solidFill>
                <a:schemeClr val="tx1"/>
              </a:solidFill>
            </a:rPr>
            <a:t>Accessible, safe, inclusive public places</a:t>
          </a:r>
        </a:p>
      </dgm:t>
    </dgm:pt>
    <dgm:pt modelId="{38AB842D-87DD-4ED2-80DD-6B02D95711F0}" type="parTrans" cxnId="{60523102-67C4-47E1-8AA8-5BC63036C609}">
      <dgm:prSet/>
      <dgm:spPr/>
      <dgm:t>
        <a:bodyPr/>
        <a:lstStyle/>
        <a:p>
          <a:endParaRPr lang="en-US"/>
        </a:p>
      </dgm:t>
    </dgm:pt>
    <dgm:pt modelId="{E3458F04-3E78-47E5-804C-3B024C40E9E5}" type="sibTrans" cxnId="{60523102-67C4-47E1-8AA8-5BC63036C609}">
      <dgm:prSet/>
      <dgm:spPr/>
      <dgm:t>
        <a:bodyPr/>
        <a:lstStyle/>
        <a:p>
          <a:endParaRPr lang="en-US"/>
        </a:p>
      </dgm:t>
    </dgm:pt>
    <dgm:pt modelId="{DA2F5DFC-682B-4924-AED7-56A23CF69E2A}">
      <dgm:prSet phldrT="[Text]" custT="1"/>
      <dgm:spPr>
        <a:solidFill>
          <a:srgbClr val="94B155">
            <a:alpha val="50000"/>
          </a:srgbClr>
        </a:solidFill>
      </dgm:spPr>
      <dgm:t>
        <a:bodyPr/>
        <a:lstStyle/>
        <a:p>
          <a:r>
            <a:rPr lang="en-US" sz="2100" b="1" dirty="0"/>
            <a:t>ECO-CITY</a:t>
          </a:r>
        </a:p>
        <a:p>
          <a:r>
            <a:rPr lang="en-US" sz="1800" dirty="0"/>
            <a:t>Resilient, clean, green and healthy environment </a:t>
          </a:r>
        </a:p>
      </dgm:t>
    </dgm:pt>
    <dgm:pt modelId="{0C474482-C454-4719-BC95-4C9B380940BA}" type="parTrans" cxnId="{27B720B9-7F3B-421C-B816-1794A552D733}">
      <dgm:prSet/>
      <dgm:spPr/>
      <dgm:t>
        <a:bodyPr/>
        <a:lstStyle/>
        <a:p>
          <a:endParaRPr lang="en-US"/>
        </a:p>
      </dgm:t>
    </dgm:pt>
    <dgm:pt modelId="{C836143B-5CBA-4244-AD94-8D3F09CF22F5}" type="sibTrans" cxnId="{27B720B9-7F3B-421C-B816-1794A552D733}">
      <dgm:prSet/>
      <dgm:spPr/>
      <dgm:t>
        <a:bodyPr/>
        <a:lstStyle/>
        <a:p>
          <a:endParaRPr lang="en-US"/>
        </a:p>
      </dgm:t>
    </dgm:pt>
    <dgm:pt modelId="{202A5669-7707-4C1D-B339-ED2D99D9BC58}">
      <dgm:prSet phldrT="[Text]" custT="1"/>
      <dgm:spPr>
        <a:solidFill>
          <a:srgbClr val="95A5A6">
            <a:alpha val="50000"/>
          </a:srgbClr>
        </a:solidFill>
      </dgm:spPr>
      <dgm:t>
        <a:bodyPr/>
        <a:lstStyle/>
        <a:p>
          <a:r>
            <a:rPr lang="en-US" sz="2100" b="1" dirty="0">
              <a:solidFill>
                <a:schemeClr val="tx1"/>
              </a:solidFill>
            </a:rPr>
            <a:t>REGIONAL ECONOMIC CENTRE</a:t>
          </a:r>
        </a:p>
        <a:p>
          <a:r>
            <a:rPr lang="en-US" sz="1800" dirty="0">
              <a:solidFill>
                <a:schemeClr val="tx1"/>
              </a:solidFill>
            </a:rPr>
            <a:t>Knowledge based enterprises and sustainable tourism</a:t>
          </a:r>
        </a:p>
      </dgm:t>
    </dgm:pt>
    <dgm:pt modelId="{9125A24E-7356-4B26-9821-3C3A50869404}" type="parTrans" cxnId="{40772C3E-E06C-4A3E-A998-1106F52FAC3E}">
      <dgm:prSet/>
      <dgm:spPr/>
      <dgm:t>
        <a:bodyPr/>
        <a:lstStyle/>
        <a:p>
          <a:endParaRPr lang="en-US"/>
        </a:p>
      </dgm:t>
    </dgm:pt>
    <dgm:pt modelId="{38725483-5EBA-4CD8-BEFD-83C4DB0E07E3}" type="sibTrans" cxnId="{40772C3E-E06C-4A3E-A998-1106F52FAC3E}">
      <dgm:prSet/>
      <dgm:spPr/>
      <dgm:t>
        <a:bodyPr/>
        <a:lstStyle/>
        <a:p>
          <a:endParaRPr lang="en-US"/>
        </a:p>
      </dgm:t>
    </dgm:pt>
    <dgm:pt modelId="{D9BBBF3E-F005-4B7F-838E-999E06431505}" type="pres">
      <dgm:prSet presAssocID="{E94623B3-797B-4029-8095-0FD83D9E96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E3C11E-43C4-4B6B-A421-8C2FF8B6C541}" type="pres">
      <dgm:prSet presAssocID="{FFBD7631-DBD0-4EE9-9E79-32C1122C36FC}" presName="Name5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A4DBE-FA9A-48E7-98E9-7A60ADEF1D3D}" type="pres">
      <dgm:prSet presAssocID="{66A83DD9-D32E-4AEA-8A5C-B2F034B686FD}" presName="space" presStyleCnt="0"/>
      <dgm:spPr/>
    </dgm:pt>
    <dgm:pt modelId="{B077D84C-5F26-4F3E-8519-9C15C4D976E5}" type="pres">
      <dgm:prSet presAssocID="{C1452AB9-120E-404F-90E0-320FC234046F}" presName="Name5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B5EDE-2286-41F8-8F38-5F237A152088}" type="pres">
      <dgm:prSet presAssocID="{BED5EF78-A08B-4B58-A389-6EA5920B2B4D}" presName="space" presStyleCnt="0"/>
      <dgm:spPr/>
    </dgm:pt>
    <dgm:pt modelId="{A5F5C816-9307-4787-A670-25519072CC4A}" type="pres">
      <dgm:prSet presAssocID="{1D7895DC-2DDF-448C-AFC6-754682F595A1}" presName="Name5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274FF-9FEB-48D5-8CF8-207E4B38C8EB}" type="pres">
      <dgm:prSet presAssocID="{E3458F04-3E78-47E5-804C-3B024C40E9E5}" presName="space" presStyleCnt="0"/>
      <dgm:spPr/>
    </dgm:pt>
    <dgm:pt modelId="{665D6F78-C384-467E-AE27-4F80655C5420}" type="pres">
      <dgm:prSet presAssocID="{DA2F5DFC-682B-4924-AED7-56A23CF69E2A}" presName="Name5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659504-F368-4EDF-A29C-15F47CD87A5B}" type="pres">
      <dgm:prSet presAssocID="{C836143B-5CBA-4244-AD94-8D3F09CF22F5}" presName="space" presStyleCnt="0"/>
      <dgm:spPr/>
    </dgm:pt>
    <dgm:pt modelId="{E604B4C8-F8C2-4DC5-8E91-152EBD0F830A}" type="pres">
      <dgm:prSet presAssocID="{202A5669-7707-4C1D-B339-ED2D99D9BC58}" presName="Nam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93FEE7-C50A-4E51-8461-7388583EC19F}" type="presOf" srcId="{C1452AB9-120E-404F-90E0-320FC234046F}" destId="{B077D84C-5F26-4F3E-8519-9C15C4D976E5}" srcOrd="0" destOrd="0" presId="urn:microsoft.com/office/officeart/2005/8/layout/venn3"/>
    <dgm:cxn modelId="{BD49226C-5542-4699-BF1A-E961E27F589C}" type="presOf" srcId="{1D7895DC-2DDF-448C-AFC6-754682F595A1}" destId="{A5F5C816-9307-4787-A670-25519072CC4A}" srcOrd="0" destOrd="0" presId="urn:microsoft.com/office/officeart/2005/8/layout/venn3"/>
    <dgm:cxn modelId="{40772C3E-E06C-4A3E-A998-1106F52FAC3E}" srcId="{E94623B3-797B-4029-8095-0FD83D9E9641}" destId="{202A5669-7707-4C1D-B339-ED2D99D9BC58}" srcOrd="4" destOrd="0" parTransId="{9125A24E-7356-4B26-9821-3C3A50869404}" sibTransId="{38725483-5EBA-4CD8-BEFD-83C4DB0E07E3}"/>
    <dgm:cxn modelId="{B9F62AC7-F23F-4538-9CDC-90EE511EA43C}" type="presOf" srcId="{202A5669-7707-4C1D-B339-ED2D99D9BC58}" destId="{E604B4C8-F8C2-4DC5-8E91-152EBD0F830A}" srcOrd="0" destOrd="0" presId="urn:microsoft.com/office/officeart/2005/8/layout/venn3"/>
    <dgm:cxn modelId="{69BFAADB-5A1F-447D-AE5C-D6A8BF7AA4EA}" srcId="{E94623B3-797B-4029-8095-0FD83D9E9641}" destId="{FFBD7631-DBD0-4EE9-9E79-32C1122C36FC}" srcOrd="0" destOrd="0" parTransId="{FC94E9EA-4A9E-4F71-8A47-A72C46284176}" sibTransId="{66A83DD9-D32E-4AEA-8A5C-B2F034B686FD}"/>
    <dgm:cxn modelId="{75D3F621-1799-4A47-91F8-18FB267AB6C9}" type="presOf" srcId="{FFBD7631-DBD0-4EE9-9E79-32C1122C36FC}" destId="{DFE3C11E-43C4-4B6B-A421-8C2FF8B6C541}" srcOrd="0" destOrd="0" presId="urn:microsoft.com/office/officeart/2005/8/layout/venn3"/>
    <dgm:cxn modelId="{254D5FAB-D6D6-4401-A85D-D315D188485B}" srcId="{E94623B3-797B-4029-8095-0FD83D9E9641}" destId="{C1452AB9-120E-404F-90E0-320FC234046F}" srcOrd="1" destOrd="0" parTransId="{01B2FC28-3452-4DEF-92F1-27ECAB6A70F9}" sibTransId="{BED5EF78-A08B-4B58-A389-6EA5920B2B4D}"/>
    <dgm:cxn modelId="{60523102-67C4-47E1-8AA8-5BC63036C609}" srcId="{E94623B3-797B-4029-8095-0FD83D9E9641}" destId="{1D7895DC-2DDF-448C-AFC6-754682F595A1}" srcOrd="2" destOrd="0" parTransId="{38AB842D-87DD-4ED2-80DD-6B02D95711F0}" sibTransId="{E3458F04-3E78-47E5-804C-3B024C40E9E5}"/>
    <dgm:cxn modelId="{27B720B9-7F3B-421C-B816-1794A552D733}" srcId="{E94623B3-797B-4029-8095-0FD83D9E9641}" destId="{DA2F5DFC-682B-4924-AED7-56A23CF69E2A}" srcOrd="3" destOrd="0" parTransId="{0C474482-C454-4719-BC95-4C9B380940BA}" sibTransId="{C836143B-5CBA-4244-AD94-8D3F09CF22F5}"/>
    <dgm:cxn modelId="{F2983723-0FAA-4777-BE9C-73A62D0B81E3}" type="presOf" srcId="{DA2F5DFC-682B-4924-AED7-56A23CF69E2A}" destId="{665D6F78-C384-467E-AE27-4F80655C5420}" srcOrd="0" destOrd="0" presId="urn:microsoft.com/office/officeart/2005/8/layout/venn3"/>
    <dgm:cxn modelId="{1A11B0BD-1B10-4850-8CF7-D73E57830928}" type="presOf" srcId="{E94623B3-797B-4029-8095-0FD83D9E9641}" destId="{D9BBBF3E-F005-4B7F-838E-999E06431505}" srcOrd="0" destOrd="0" presId="urn:microsoft.com/office/officeart/2005/8/layout/venn3"/>
    <dgm:cxn modelId="{B7DCEB19-E967-4B87-87E6-B7A46E6BB3B4}" type="presParOf" srcId="{D9BBBF3E-F005-4B7F-838E-999E06431505}" destId="{DFE3C11E-43C4-4B6B-A421-8C2FF8B6C541}" srcOrd="0" destOrd="0" presId="urn:microsoft.com/office/officeart/2005/8/layout/venn3"/>
    <dgm:cxn modelId="{AACE9809-82A4-4A33-B471-33DEFDA52A57}" type="presParOf" srcId="{D9BBBF3E-F005-4B7F-838E-999E06431505}" destId="{C4FA4DBE-FA9A-48E7-98E9-7A60ADEF1D3D}" srcOrd="1" destOrd="0" presId="urn:microsoft.com/office/officeart/2005/8/layout/venn3"/>
    <dgm:cxn modelId="{E91BB341-2859-4DF8-B9EF-D4367315F276}" type="presParOf" srcId="{D9BBBF3E-F005-4B7F-838E-999E06431505}" destId="{B077D84C-5F26-4F3E-8519-9C15C4D976E5}" srcOrd="2" destOrd="0" presId="urn:microsoft.com/office/officeart/2005/8/layout/venn3"/>
    <dgm:cxn modelId="{93B51C6F-4F38-406F-935B-A3DE1FDA9932}" type="presParOf" srcId="{D9BBBF3E-F005-4B7F-838E-999E06431505}" destId="{25DB5EDE-2286-41F8-8F38-5F237A152088}" srcOrd="3" destOrd="0" presId="urn:microsoft.com/office/officeart/2005/8/layout/venn3"/>
    <dgm:cxn modelId="{2651FEA4-6611-4CB3-8026-386033264B61}" type="presParOf" srcId="{D9BBBF3E-F005-4B7F-838E-999E06431505}" destId="{A5F5C816-9307-4787-A670-25519072CC4A}" srcOrd="4" destOrd="0" presId="urn:microsoft.com/office/officeart/2005/8/layout/venn3"/>
    <dgm:cxn modelId="{F4DECA0F-7286-4DE7-B7CD-751B7E76E1AF}" type="presParOf" srcId="{D9BBBF3E-F005-4B7F-838E-999E06431505}" destId="{F87274FF-9FEB-48D5-8CF8-207E4B38C8EB}" srcOrd="5" destOrd="0" presId="urn:microsoft.com/office/officeart/2005/8/layout/venn3"/>
    <dgm:cxn modelId="{50DAD46B-F152-411D-BFF5-FD5B72B4DD89}" type="presParOf" srcId="{D9BBBF3E-F005-4B7F-838E-999E06431505}" destId="{665D6F78-C384-467E-AE27-4F80655C5420}" srcOrd="6" destOrd="0" presId="urn:microsoft.com/office/officeart/2005/8/layout/venn3"/>
    <dgm:cxn modelId="{231FA2EA-F35C-4CA8-B435-CCCD25479FBD}" type="presParOf" srcId="{D9BBBF3E-F005-4B7F-838E-999E06431505}" destId="{0E659504-F368-4EDF-A29C-15F47CD87A5B}" srcOrd="7" destOrd="0" presId="urn:microsoft.com/office/officeart/2005/8/layout/venn3"/>
    <dgm:cxn modelId="{B89E39AC-B2E9-426B-9552-1FDA935DB829}" type="presParOf" srcId="{D9BBBF3E-F005-4B7F-838E-999E06431505}" destId="{E604B4C8-F8C2-4DC5-8E91-152EBD0F830A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15DEC-49E1-4BD9-B07B-5E9BF09D81D8}" type="datetimeFigureOut">
              <a:rPr lang="en-CA" smtClean="0"/>
              <a:t>02/02/2017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B409A-4586-4435-B421-718B94C01D2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385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9A206-2AA6-4705-985A-902D481FBA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81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</a:t>
            </a:r>
            <a:r>
              <a:rPr lang="en-US" baseline="0" dirty="0"/>
              <a:t> BDA | BMC | BSCL | BPTSL logos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9A206-2AA6-4705-985A-902D481FBA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8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</a:t>
            </a:r>
            <a:r>
              <a:rPr lang="en-US" baseline="0" dirty="0"/>
              <a:t> with the other 4 domains: reorganize the deliverables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9A206-2AA6-4705-985A-902D481FBA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97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400800" cy="36020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1AAC2A-0E61-44EE-96DF-D27CB6083C39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248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400800" cy="36020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1AAC2A-0E61-44EE-96DF-D27CB6083C39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506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400800" cy="36020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1AAC2A-0E61-44EE-96DF-D27CB6083C39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9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8788" y="720725"/>
            <a:ext cx="6400800" cy="36020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0FC61D-806C-444E-B6B0-F85F27E11BEB}" type="slidenum">
              <a:rPr lang="en-IN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00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-255" y="6742490"/>
            <a:ext cx="12192000" cy="115510"/>
            <a:chOff x="0" y="3397552"/>
            <a:chExt cx="12192000" cy="115510"/>
          </a:xfrm>
        </p:grpSpPr>
        <p:sp>
          <p:nvSpPr>
            <p:cNvPr id="8" name="Rectangle 7"/>
            <p:cNvSpPr/>
            <p:nvPr/>
          </p:nvSpPr>
          <p:spPr>
            <a:xfrm>
              <a:off x="0" y="3397552"/>
              <a:ext cx="12192000" cy="1155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8" idx="1"/>
              <a:endCxn id="8" idx="3"/>
            </p:cNvCxnSpPr>
            <p:nvPr/>
          </p:nvCxnSpPr>
          <p:spPr>
            <a:xfrm>
              <a:off x="0" y="3455307"/>
              <a:ext cx="1219200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 9"/>
          <p:cNvSpPr/>
          <p:nvPr userDrawn="1"/>
        </p:nvSpPr>
        <p:spPr>
          <a:xfrm>
            <a:off x="-22026" y="5391452"/>
            <a:ext cx="12213771" cy="1338943"/>
          </a:xfrm>
          <a:custGeom>
            <a:avLst/>
            <a:gdLst>
              <a:gd name="connsiteX0" fmla="*/ 0 w 12213771"/>
              <a:gd name="connsiteY0" fmla="*/ 870857 h 1338943"/>
              <a:gd name="connsiteX1" fmla="*/ 587828 w 12213771"/>
              <a:gd name="connsiteY1" fmla="*/ 870857 h 1338943"/>
              <a:gd name="connsiteX2" fmla="*/ 587828 w 12213771"/>
              <a:gd name="connsiteY2" fmla="*/ 1034143 h 1338943"/>
              <a:gd name="connsiteX3" fmla="*/ 729342 w 12213771"/>
              <a:gd name="connsiteY3" fmla="*/ 1034143 h 1338943"/>
              <a:gd name="connsiteX4" fmla="*/ 729342 w 12213771"/>
              <a:gd name="connsiteY4" fmla="*/ 598714 h 1338943"/>
              <a:gd name="connsiteX5" fmla="*/ 1001485 w 12213771"/>
              <a:gd name="connsiteY5" fmla="*/ 326571 h 1338943"/>
              <a:gd name="connsiteX6" fmla="*/ 1240971 w 12213771"/>
              <a:gd name="connsiteY6" fmla="*/ 566057 h 1338943"/>
              <a:gd name="connsiteX7" fmla="*/ 1240971 w 12213771"/>
              <a:gd name="connsiteY7" fmla="*/ 729343 h 1338943"/>
              <a:gd name="connsiteX8" fmla="*/ 2111828 w 12213771"/>
              <a:gd name="connsiteY8" fmla="*/ 729343 h 1338943"/>
              <a:gd name="connsiteX9" fmla="*/ 2111828 w 12213771"/>
              <a:gd name="connsiteY9" fmla="*/ 511628 h 1338943"/>
              <a:gd name="connsiteX10" fmla="*/ 2579914 w 12213771"/>
              <a:gd name="connsiteY10" fmla="*/ 511628 h 1338943"/>
              <a:gd name="connsiteX11" fmla="*/ 2579914 w 12213771"/>
              <a:gd name="connsiteY11" fmla="*/ 1153885 h 1338943"/>
              <a:gd name="connsiteX12" fmla="*/ 2732314 w 12213771"/>
              <a:gd name="connsiteY12" fmla="*/ 1153885 h 1338943"/>
              <a:gd name="connsiteX13" fmla="*/ 2732314 w 12213771"/>
              <a:gd name="connsiteY13" fmla="*/ 947057 h 1338943"/>
              <a:gd name="connsiteX14" fmla="*/ 3200400 w 12213771"/>
              <a:gd name="connsiteY14" fmla="*/ 947057 h 1338943"/>
              <a:gd name="connsiteX15" fmla="*/ 3200400 w 12213771"/>
              <a:gd name="connsiteY15" fmla="*/ 696685 h 1338943"/>
              <a:gd name="connsiteX16" fmla="*/ 3712028 w 12213771"/>
              <a:gd name="connsiteY16" fmla="*/ 696685 h 1338943"/>
              <a:gd name="connsiteX17" fmla="*/ 3712028 w 12213771"/>
              <a:gd name="connsiteY17" fmla="*/ 446314 h 1338943"/>
              <a:gd name="connsiteX18" fmla="*/ 4517571 w 12213771"/>
              <a:gd name="connsiteY18" fmla="*/ 446314 h 1338943"/>
              <a:gd name="connsiteX19" fmla="*/ 4517571 w 12213771"/>
              <a:gd name="connsiteY19" fmla="*/ 620485 h 1338943"/>
              <a:gd name="connsiteX20" fmla="*/ 4724400 w 12213771"/>
              <a:gd name="connsiteY20" fmla="*/ 620485 h 1338943"/>
              <a:gd name="connsiteX21" fmla="*/ 4985657 w 12213771"/>
              <a:gd name="connsiteY21" fmla="*/ 359228 h 1338943"/>
              <a:gd name="connsiteX22" fmla="*/ 5377543 w 12213771"/>
              <a:gd name="connsiteY22" fmla="*/ 751114 h 1338943"/>
              <a:gd name="connsiteX23" fmla="*/ 5377543 w 12213771"/>
              <a:gd name="connsiteY23" fmla="*/ 1023257 h 1338943"/>
              <a:gd name="connsiteX24" fmla="*/ 5693228 w 12213771"/>
              <a:gd name="connsiteY24" fmla="*/ 1023257 h 1338943"/>
              <a:gd name="connsiteX25" fmla="*/ 5693228 w 12213771"/>
              <a:gd name="connsiteY25" fmla="*/ 0 h 1338943"/>
              <a:gd name="connsiteX26" fmla="*/ 6324600 w 12213771"/>
              <a:gd name="connsiteY26" fmla="*/ 0 h 1338943"/>
              <a:gd name="connsiteX27" fmla="*/ 6324600 w 12213771"/>
              <a:gd name="connsiteY27" fmla="*/ 729343 h 1338943"/>
              <a:gd name="connsiteX28" fmla="*/ 6749142 w 12213771"/>
              <a:gd name="connsiteY28" fmla="*/ 729343 h 1338943"/>
              <a:gd name="connsiteX29" fmla="*/ 6749142 w 12213771"/>
              <a:gd name="connsiteY29" fmla="*/ 489857 h 1338943"/>
              <a:gd name="connsiteX30" fmla="*/ 7184571 w 12213771"/>
              <a:gd name="connsiteY30" fmla="*/ 489857 h 1338943"/>
              <a:gd name="connsiteX31" fmla="*/ 7184571 w 12213771"/>
              <a:gd name="connsiteY31" fmla="*/ 1012371 h 1338943"/>
              <a:gd name="connsiteX32" fmla="*/ 7489371 w 12213771"/>
              <a:gd name="connsiteY32" fmla="*/ 1012371 h 1338943"/>
              <a:gd name="connsiteX33" fmla="*/ 7489371 w 12213771"/>
              <a:gd name="connsiteY33" fmla="*/ 827314 h 1338943"/>
              <a:gd name="connsiteX34" fmla="*/ 7903028 w 12213771"/>
              <a:gd name="connsiteY34" fmla="*/ 827314 h 1338943"/>
              <a:gd name="connsiteX35" fmla="*/ 7903028 w 12213771"/>
              <a:gd name="connsiteY35" fmla="*/ 631371 h 1338943"/>
              <a:gd name="connsiteX36" fmla="*/ 8360228 w 12213771"/>
              <a:gd name="connsiteY36" fmla="*/ 631371 h 1338943"/>
              <a:gd name="connsiteX37" fmla="*/ 8360228 w 12213771"/>
              <a:gd name="connsiteY37" fmla="*/ 1273628 h 1338943"/>
              <a:gd name="connsiteX38" fmla="*/ 10178142 w 12213771"/>
              <a:gd name="connsiteY38" fmla="*/ 1273628 h 1338943"/>
              <a:gd name="connsiteX39" fmla="*/ 10178142 w 12213771"/>
              <a:gd name="connsiteY39" fmla="*/ 740228 h 1338943"/>
              <a:gd name="connsiteX40" fmla="*/ 10580914 w 12213771"/>
              <a:gd name="connsiteY40" fmla="*/ 740228 h 1338943"/>
              <a:gd name="connsiteX41" fmla="*/ 10580914 w 12213771"/>
              <a:gd name="connsiteY41" fmla="*/ 511628 h 1338943"/>
              <a:gd name="connsiteX42" fmla="*/ 11353800 w 12213771"/>
              <a:gd name="connsiteY42" fmla="*/ 511628 h 1338943"/>
              <a:gd name="connsiteX43" fmla="*/ 11353800 w 12213771"/>
              <a:gd name="connsiteY43" fmla="*/ 979714 h 1338943"/>
              <a:gd name="connsiteX44" fmla="*/ 11636828 w 12213771"/>
              <a:gd name="connsiteY44" fmla="*/ 979714 h 1338943"/>
              <a:gd name="connsiteX45" fmla="*/ 11636828 w 12213771"/>
              <a:gd name="connsiteY45" fmla="*/ 642257 h 1338943"/>
              <a:gd name="connsiteX46" fmla="*/ 12050485 w 12213771"/>
              <a:gd name="connsiteY46" fmla="*/ 642257 h 1338943"/>
              <a:gd name="connsiteX47" fmla="*/ 12050485 w 12213771"/>
              <a:gd name="connsiteY47" fmla="*/ 816428 h 1338943"/>
              <a:gd name="connsiteX48" fmla="*/ 12213771 w 12213771"/>
              <a:gd name="connsiteY48" fmla="*/ 816428 h 1338943"/>
              <a:gd name="connsiteX49" fmla="*/ 12213771 w 12213771"/>
              <a:gd name="connsiteY49" fmla="*/ 1338943 h 1338943"/>
              <a:gd name="connsiteX50" fmla="*/ 0 w 12213771"/>
              <a:gd name="connsiteY50" fmla="*/ 1338943 h 1338943"/>
              <a:gd name="connsiteX51" fmla="*/ 0 w 12213771"/>
              <a:gd name="connsiteY51" fmla="*/ 870857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213771" h="1338943">
                <a:moveTo>
                  <a:pt x="0" y="870857"/>
                </a:moveTo>
                <a:lnTo>
                  <a:pt x="587828" y="870857"/>
                </a:lnTo>
                <a:lnTo>
                  <a:pt x="587828" y="1034143"/>
                </a:lnTo>
                <a:lnTo>
                  <a:pt x="729342" y="1034143"/>
                </a:lnTo>
                <a:lnTo>
                  <a:pt x="729342" y="598714"/>
                </a:lnTo>
                <a:lnTo>
                  <a:pt x="1001485" y="326571"/>
                </a:lnTo>
                <a:lnTo>
                  <a:pt x="1240971" y="566057"/>
                </a:lnTo>
                <a:lnTo>
                  <a:pt x="1240971" y="729343"/>
                </a:lnTo>
                <a:lnTo>
                  <a:pt x="2111828" y="729343"/>
                </a:lnTo>
                <a:lnTo>
                  <a:pt x="2111828" y="511628"/>
                </a:lnTo>
                <a:lnTo>
                  <a:pt x="2579914" y="511628"/>
                </a:lnTo>
                <a:lnTo>
                  <a:pt x="2579914" y="1153885"/>
                </a:lnTo>
                <a:lnTo>
                  <a:pt x="2732314" y="1153885"/>
                </a:lnTo>
                <a:lnTo>
                  <a:pt x="2732314" y="947057"/>
                </a:lnTo>
                <a:lnTo>
                  <a:pt x="3200400" y="947057"/>
                </a:lnTo>
                <a:lnTo>
                  <a:pt x="3200400" y="696685"/>
                </a:lnTo>
                <a:lnTo>
                  <a:pt x="3712028" y="696685"/>
                </a:lnTo>
                <a:lnTo>
                  <a:pt x="3712028" y="446314"/>
                </a:lnTo>
                <a:lnTo>
                  <a:pt x="4517571" y="446314"/>
                </a:lnTo>
                <a:lnTo>
                  <a:pt x="4517571" y="620485"/>
                </a:lnTo>
                <a:lnTo>
                  <a:pt x="4724400" y="620485"/>
                </a:lnTo>
                <a:lnTo>
                  <a:pt x="4985657" y="359228"/>
                </a:lnTo>
                <a:lnTo>
                  <a:pt x="5377543" y="751114"/>
                </a:lnTo>
                <a:lnTo>
                  <a:pt x="5377543" y="1023257"/>
                </a:lnTo>
                <a:lnTo>
                  <a:pt x="5693228" y="1023257"/>
                </a:lnTo>
                <a:lnTo>
                  <a:pt x="5693228" y="0"/>
                </a:lnTo>
                <a:lnTo>
                  <a:pt x="6324600" y="0"/>
                </a:lnTo>
                <a:lnTo>
                  <a:pt x="6324600" y="729343"/>
                </a:lnTo>
                <a:lnTo>
                  <a:pt x="6749142" y="729343"/>
                </a:lnTo>
                <a:lnTo>
                  <a:pt x="6749142" y="489857"/>
                </a:lnTo>
                <a:lnTo>
                  <a:pt x="7184571" y="489857"/>
                </a:lnTo>
                <a:lnTo>
                  <a:pt x="7184571" y="1012371"/>
                </a:lnTo>
                <a:lnTo>
                  <a:pt x="7489371" y="1012371"/>
                </a:lnTo>
                <a:lnTo>
                  <a:pt x="7489371" y="827314"/>
                </a:lnTo>
                <a:lnTo>
                  <a:pt x="7903028" y="827314"/>
                </a:lnTo>
                <a:lnTo>
                  <a:pt x="7903028" y="631371"/>
                </a:lnTo>
                <a:lnTo>
                  <a:pt x="8360228" y="631371"/>
                </a:lnTo>
                <a:lnTo>
                  <a:pt x="8360228" y="1273628"/>
                </a:lnTo>
                <a:lnTo>
                  <a:pt x="10178142" y="1273628"/>
                </a:lnTo>
                <a:lnTo>
                  <a:pt x="10178142" y="740228"/>
                </a:lnTo>
                <a:lnTo>
                  <a:pt x="10580914" y="740228"/>
                </a:lnTo>
                <a:lnTo>
                  <a:pt x="10580914" y="511628"/>
                </a:lnTo>
                <a:lnTo>
                  <a:pt x="11353800" y="511628"/>
                </a:lnTo>
                <a:lnTo>
                  <a:pt x="11353800" y="979714"/>
                </a:lnTo>
                <a:lnTo>
                  <a:pt x="11636828" y="979714"/>
                </a:lnTo>
                <a:lnTo>
                  <a:pt x="11636828" y="642257"/>
                </a:lnTo>
                <a:lnTo>
                  <a:pt x="12050485" y="642257"/>
                </a:lnTo>
                <a:lnTo>
                  <a:pt x="12050485" y="816428"/>
                </a:lnTo>
                <a:lnTo>
                  <a:pt x="12213771" y="816428"/>
                </a:lnTo>
                <a:lnTo>
                  <a:pt x="12213771" y="1338943"/>
                </a:lnTo>
                <a:lnTo>
                  <a:pt x="0" y="1338943"/>
                </a:lnTo>
                <a:lnTo>
                  <a:pt x="0" y="8708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 11"/>
          <p:cNvSpPr/>
          <p:nvPr userDrawn="1"/>
        </p:nvSpPr>
        <p:spPr>
          <a:xfrm>
            <a:off x="8329247" y="6742490"/>
            <a:ext cx="0" cy="228600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 12"/>
          <p:cNvSpPr/>
          <p:nvPr userDrawn="1"/>
        </p:nvSpPr>
        <p:spPr>
          <a:xfrm>
            <a:off x="10332417" y="6742490"/>
            <a:ext cx="0" cy="228600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3293324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 userDrawn="1"/>
        </p:nvSpPr>
        <p:spPr>
          <a:xfrm>
            <a:off x="2766908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 userDrawn="1"/>
        </p:nvSpPr>
        <p:spPr>
          <a:xfrm>
            <a:off x="3846781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 userDrawn="1"/>
        </p:nvSpPr>
        <p:spPr>
          <a:xfrm>
            <a:off x="3846781" y="5953308"/>
            <a:ext cx="377572" cy="51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 userDrawn="1"/>
        </p:nvSpPr>
        <p:spPr>
          <a:xfrm>
            <a:off x="4804400" y="6517118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5831997" y="6999073"/>
            <a:ext cx="377572" cy="51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 userDrawn="1"/>
        </p:nvSpPr>
        <p:spPr>
          <a:xfrm>
            <a:off x="5831997" y="7547965"/>
            <a:ext cx="377572" cy="314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 userDrawn="1"/>
        </p:nvSpPr>
        <p:spPr>
          <a:xfrm>
            <a:off x="5831997" y="7896771"/>
            <a:ext cx="377572" cy="314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 userDrawn="1"/>
        </p:nvSpPr>
        <p:spPr>
          <a:xfrm>
            <a:off x="6760484" y="7006773"/>
            <a:ext cx="377572" cy="20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7532475" y="7007106"/>
            <a:ext cx="377572" cy="20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 userDrawn="1"/>
        </p:nvSpPr>
        <p:spPr>
          <a:xfrm>
            <a:off x="7967163" y="7007106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7562584" y="648486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 userDrawn="1"/>
        </p:nvSpPr>
        <p:spPr>
          <a:xfrm>
            <a:off x="7967163" y="649617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 userDrawn="1"/>
        </p:nvSpPr>
        <p:spPr>
          <a:xfrm>
            <a:off x="11678432" y="648542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 userDrawn="1"/>
        </p:nvSpPr>
        <p:spPr>
          <a:xfrm>
            <a:off x="11678432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 userDrawn="1"/>
        </p:nvSpPr>
        <p:spPr>
          <a:xfrm>
            <a:off x="10254327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 userDrawn="1"/>
        </p:nvSpPr>
        <p:spPr>
          <a:xfrm>
            <a:off x="10629926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 userDrawn="1"/>
        </p:nvSpPr>
        <p:spPr>
          <a:xfrm>
            <a:off x="11028984" y="7021715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 userDrawn="1"/>
        </p:nvSpPr>
        <p:spPr>
          <a:xfrm>
            <a:off x="10638811" y="7260103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 userDrawn="1"/>
        </p:nvSpPr>
        <p:spPr>
          <a:xfrm>
            <a:off x="4804083" y="7007106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 userDrawn="1"/>
        </p:nvSpPr>
        <p:spPr>
          <a:xfrm>
            <a:off x="3316312" y="7018221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 userDrawn="1"/>
        </p:nvSpPr>
        <p:spPr>
          <a:xfrm>
            <a:off x="3717673" y="7018221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 userDrawn="1"/>
        </p:nvSpPr>
        <p:spPr>
          <a:xfrm>
            <a:off x="835852" y="699711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 userDrawn="1"/>
        </p:nvSpPr>
        <p:spPr>
          <a:xfrm>
            <a:off x="1206333" y="699711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 userDrawn="1"/>
        </p:nvSpPr>
        <p:spPr>
          <a:xfrm>
            <a:off x="1599469" y="7007731"/>
            <a:ext cx="322865" cy="370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37" y="6099933"/>
            <a:ext cx="386597" cy="324312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204015" y="5118708"/>
            <a:ext cx="11740704" cy="3442592"/>
            <a:chOff x="204270" y="2557542"/>
            <a:chExt cx="11740704" cy="344259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851790" y="5394051"/>
              <a:ext cx="1043809" cy="606083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4259" y="2557542"/>
              <a:ext cx="510944" cy="4744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3681" y="2673051"/>
              <a:ext cx="1046250" cy="6075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1959" y="2910948"/>
              <a:ext cx="828721" cy="48119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710356" y="5111090"/>
              <a:ext cx="828721" cy="48119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483744" y="5412472"/>
              <a:ext cx="540840" cy="314036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6446" y="3572593"/>
              <a:ext cx="496297" cy="551883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8944" y="3672803"/>
              <a:ext cx="391886" cy="43577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612085" y="3700923"/>
              <a:ext cx="391887" cy="435778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431810" y="3904180"/>
              <a:ext cx="133194" cy="261546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657255" y="3904180"/>
              <a:ext cx="133195" cy="261546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134392" y="3936453"/>
              <a:ext cx="284031" cy="253697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7761" y="3914938"/>
              <a:ext cx="127716" cy="25078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3205" y="3914938"/>
              <a:ext cx="127717" cy="25078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04270" y="3914938"/>
              <a:ext cx="301789" cy="26776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8714" y="3914938"/>
              <a:ext cx="301789" cy="26776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3977" y="3727272"/>
              <a:ext cx="391886" cy="435778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72686" y="3732476"/>
              <a:ext cx="391887" cy="435778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1219" y="3923584"/>
              <a:ext cx="172984" cy="26656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4409" y="3606161"/>
              <a:ext cx="489652" cy="585752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254" y="3594928"/>
              <a:ext cx="489652" cy="58575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5322" y="3573413"/>
              <a:ext cx="489652" cy="585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814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EBE3-83A5-443E-BBDE-407B1D4E5DEB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9057-1F27-4903-8402-7CCFECE6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3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EBE3-83A5-443E-BBDE-407B1D4E5DEB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9057-1F27-4903-8402-7CCFECE6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82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5831997" y="7896771"/>
            <a:ext cx="377572" cy="314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-255" y="6742490"/>
            <a:ext cx="12192000" cy="115510"/>
            <a:chOff x="0" y="3397552"/>
            <a:chExt cx="12192000" cy="115510"/>
          </a:xfrm>
        </p:grpSpPr>
        <p:sp>
          <p:nvSpPr>
            <p:cNvPr id="72" name="Rectangle 71"/>
            <p:cNvSpPr/>
            <p:nvPr/>
          </p:nvSpPr>
          <p:spPr>
            <a:xfrm>
              <a:off x="0" y="3397552"/>
              <a:ext cx="12192000" cy="1155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stCxn id="72" idx="1"/>
              <a:endCxn id="72" idx="3"/>
            </p:cNvCxnSpPr>
            <p:nvPr/>
          </p:nvCxnSpPr>
          <p:spPr>
            <a:xfrm>
              <a:off x="0" y="3455307"/>
              <a:ext cx="1219200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reeform 73"/>
          <p:cNvSpPr/>
          <p:nvPr userDrawn="1"/>
        </p:nvSpPr>
        <p:spPr>
          <a:xfrm>
            <a:off x="-22026" y="5391452"/>
            <a:ext cx="12213771" cy="1338943"/>
          </a:xfrm>
          <a:custGeom>
            <a:avLst/>
            <a:gdLst>
              <a:gd name="connsiteX0" fmla="*/ 0 w 12213771"/>
              <a:gd name="connsiteY0" fmla="*/ 870857 h 1338943"/>
              <a:gd name="connsiteX1" fmla="*/ 587828 w 12213771"/>
              <a:gd name="connsiteY1" fmla="*/ 870857 h 1338943"/>
              <a:gd name="connsiteX2" fmla="*/ 587828 w 12213771"/>
              <a:gd name="connsiteY2" fmla="*/ 1034143 h 1338943"/>
              <a:gd name="connsiteX3" fmla="*/ 729342 w 12213771"/>
              <a:gd name="connsiteY3" fmla="*/ 1034143 h 1338943"/>
              <a:gd name="connsiteX4" fmla="*/ 729342 w 12213771"/>
              <a:gd name="connsiteY4" fmla="*/ 598714 h 1338943"/>
              <a:gd name="connsiteX5" fmla="*/ 1001485 w 12213771"/>
              <a:gd name="connsiteY5" fmla="*/ 326571 h 1338943"/>
              <a:gd name="connsiteX6" fmla="*/ 1240971 w 12213771"/>
              <a:gd name="connsiteY6" fmla="*/ 566057 h 1338943"/>
              <a:gd name="connsiteX7" fmla="*/ 1240971 w 12213771"/>
              <a:gd name="connsiteY7" fmla="*/ 729343 h 1338943"/>
              <a:gd name="connsiteX8" fmla="*/ 2111828 w 12213771"/>
              <a:gd name="connsiteY8" fmla="*/ 729343 h 1338943"/>
              <a:gd name="connsiteX9" fmla="*/ 2111828 w 12213771"/>
              <a:gd name="connsiteY9" fmla="*/ 511628 h 1338943"/>
              <a:gd name="connsiteX10" fmla="*/ 2579914 w 12213771"/>
              <a:gd name="connsiteY10" fmla="*/ 511628 h 1338943"/>
              <a:gd name="connsiteX11" fmla="*/ 2579914 w 12213771"/>
              <a:gd name="connsiteY11" fmla="*/ 1153885 h 1338943"/>
              <a:gd name="connsiteX12" fmla="*/ 2732314 w 12213771"/>
              <a:gd name="connsiteY12" fmla="*/ 1153885 h 1338943"/>
              <a:gd name="connsiteX13" fmla="*/ 2732314 w 12213771"/>
              <a:gd name="connsiteY13" fmla="*/ 947057 h 1338943"/>
              <a:gd name="connsiteX14" fmla="*/ 3200400 w 12213771"/>
              <a:gd name="connsiteY14" fmla="*/ 947057 h 1338943"/>
              <a:gd name="connsiteX15" fmla="*/ 3200400 w 12213771"/>
              <a:gd name="connsiteY15" fmla="*/ 696685 h 1338943"/>
              <a:gd name="connsiteX16" fmla="*/ 3712028 w 12213771"/>
              <a:gd name="connsiteY16" fmla="*/ 696685 h 1338943"/>
              <a:gd name="connsiteX17" fmla="*/ 3712028 w 12213771"/>
              <a:gd name="connsiteY17" fmla="*/ 446314 h 1338943"/>
              <a:gd name="connsiteX18" fmla="*/ 4517571 w 12213771"/>
              <a:gd name="connsiteY18" fmla="*/ 446314 h 1338943"/>
              <a:gd name="connsiteX19" fmla="*/ 4517571 w 12213771"/>
              <a:gd name="connsiteY19" fmla="*/ 620485 h 1338943"/>
              <a:gd name="connsiteX20" fmla="*/ 4724400 w 12213771"/>
              <a:gd name="connsiteY20" fmla="*/ 620485 h 1338943"/>
              <a:gd name="connsiteX21" fmla="*/ 4985657 w 12213771"/>
              <a:gd name="connsiteY21" fmla="*/ 359228 h 1338943"/>
              <a:gd name="connsiteX22" fmla="*/ 5377543 w 12213771"/>
              <a:gd name="connsiteY22" fmla="*/ 751114 h 1338943"/>
              <a:gd name="connsiteX23" fmla="*/ 5377543 w 12213771"/>
              <a:gd name="connsiteY23" fmla="*/ 1023257 h 1338943"/>
              <a:gd name="connsiteX24" fmla="*/ 5693228 w 12213771"/>
              <a:gd name="connsiteY24" fmla="*/ 1023257 h 1338943"/>
              <a:gd name="connsiteX25" fmla="*/ 5693228 w 12213771"/>
              <a:gd name="connsiteY25" fmla="*/ 0 h 1338943"/>
              <a:gd name="connsiteX26" fmla="*/ 6324600 w 12213771"/>
              <a:gd name="connsiteY26" fmla="*/ 0 h 1338943"/>
              <a:gd name="connsiteX27" fmla="*/ 6324600 w 12213771"/>
              <a:gd name="connsiteY27" fmla="*/ 729343 h 1338943"/>
              <a:gd name="connsiteX28" fmla="*/ 6749142 w 12213771"/>
              <a:gd name="connsiteY28" fmla="*/ 729343 h 1338943"/>
              <a:gd name="connsiteX29" fmla="*/ 6749142 w 12213771"/>
              <a:gd name="connsiteY29" fmla="*/ 489857 h 1338943"/>
              <a:gd name="connsiteX30" fmla="*/ 7184571 w 12213771"/>
              <a:gd name="connsiteY30" fmla="*/ 489857 h 1338943"/>
              <a:gd name="connsiteX31" fmla="*/ 7184571 w 12213771"/>
              <a:gd name="connsiteY31" fmla="*/ 1012371 h 1338943"/>
              <a:gd name="connsiteX32" fmla="*/ 7489371 w 12213771"/>
              <a:gd name="connsiteY32" fmla="*/ 1012371 h 1338943"/>
              <a:gd name="connsiteX33" fmla="*/ 7489371 w 12213771"/>
              <a:gd name="connsiteY33" fmla="*/ 827314 h 1338943"/>
              <a:gd name="connsiteX34" fmla="*/ 7903028 w 12213771"/>
              <a:gd name="connsiteY34" fmla="*/ 827314 h 1338943"/>
              <a:gd name="connsiteX35" fmla="*/ 7903028 w 12213771"/>
              <a:gd name="connsiteY35" fmla="*/ 631371 h 1338943"/>
              <a:gd name="connsiteX36" fmla="*/ 8360228 w 12213771"/>
              <a:gd name="connsiteY36" fmla="*/ 631371 h 1338943"/>
              <a:gd name="connsiteX37" fmla="*/ 8360228 w 12213771"/>
              <a:gd name="connsiteY37" fmla="*/ 1273628 h 1338943"/>
              <a:gd name="connsiteX38" fmla="*/ 10178142 w 12213771"/>
              <a:gd name="connsiteY38" fmla="*/ 1273628 h 1338943"/>
              <a:gd name="connsiteX39" fmla="*/ 10178142 w 12213771"/>
              <a:gd name="connsiteY39" fmla="*/ 740228 h 1338943"/>
              <a:gd name="connsiteX40" fmla="*/ 10580914 w 12213771"/>
              <a:gd name="connsiteY40" fmla="*/ 740228 h 1338943"/>
              <a:gd name="connsiteX41" fmla="*/ 10580914 w 12213771"/>
              <a:gd name="connsiteY41" fmla="*/ 511628 h 1338943"/>
              <a:gd name="connsiteX42" fmla="*/ 11353800 w 12213771"/>
              <a:gd name="connsiteY42" fmla="*/ 511628 h 1338943"/>
              <a:gd name="connsiteX43" fmla="*/ 11353800 w 12213771"/>
              <a:gd name="connsiteY43" fmla="*/ 979714 h 1338943"/>
              <a:gd name="connsiteX44" fmla="*/ 11636828 w 12213771"/>
              <a:gd name="connsiteY44" fmla="*/ 979714 h 1338943"/>
              <a:gd name="connsiteX45" fmla="*/ 11636828 w 12213771"/>
              <a:gd name="connsiteY45" fmla="*/ 642257 h 1338943"/>
              <a:gd name="connsiteX46" fmla="*/ 12050485 w 12213771"/>
              <a:gd name="connsiteY46" fmla="*/ 642257 h 1338943"/>
              <a:gd name="connsiteX47" fmla="*/ 12050485 w 12213771"/>
              <a:gd name="connsiteY47" fmla="*/ 816428 h 1338943"/>
              <a:gd name="connsiteX48" fmla="*/ 12213771 w 12213771"/>
              <a:gd name="connsiteY48" fmla="*/ 816428 h 1338943"/>
              <a:gd name="connsiteX49" fmla="*/ 12213771 w 12213771"/>
              <a:gd name="connsiteY49" fmla="*/ 1338943 h 1338943"/>
              <a:gd name="connsiteX50" fmla="*/ 0 w 12213771"/>
              <a:gd name="connsiteY50" fmla="*/ 1338943 h 1338943"/>
              <a:gd name="connsiteX51" fmla="*/ 0 w 12213771"/>
              <a:gd name="connsiteY51" fmla="*/ 870857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213771" h="1338943">
                <a:moveTo>
                  <a:pt x="0" y="870857"/>
                </a:moveTo>
                <a:lnTo>
                  <a:pt x="587828" y="870857"/>
                </a:lnTo>
                <a:lnTo>
                  <a:pt x="587828" y="1034143"/>
                </a:lnTo>
                <a:lnTo>
                  <a:pt x="729342" y="1034143"/>
                </a:lnTo>
                <a:lnTo>
                  <a:pt x="729342" y="598714"/>
                </a:lnTo>
                <a:lnTo>
                  <a:pt x="1001485" y="326571"/>
                </a:lnTo>
                <a:lnTo>
                  <a:pt x="1240971" y="566057"/>
                </a:lnTo>
                <a:lnTo>
                  <a:pt x="1240971" y="729343"/>
                </a:lnTo>
                <a:lnTo>
                  <a:pt x="2111828" y="729343"/>
                </a:lnTo>
                <a:lnTo>
                  <a:pt x="2111828" y="511628"/>
                </a:lnTo>
                <a:lnTo>
                  <a:pt x="2579914" y="511628"/>
                </a:lnTo>
                <a:lnTo>
                  <a:pt x="2579914" y="1153885"/>
                </a:lnTo>
                <a:lnTo>
                  <a:pt x="2732314" y="1153885"/>
                </a:lnTo>
                <a:lnTo>
                  <a:pt x="2732314" y="947057"/>
                </a:lnTo>
                <a:lnTo>
                  <a:pt x="3200400" y="947057"/>
                </a:lnTo>
                <a:lnTo>
                  <a:pt x="3200400" y="696685"/>
                </a:lnTo>
                <a:lnTo>
                  <a:pt x="3712028" y="696685"/>
                </a:lnTo>
                <a:lnTo>
                  <a:pt x="3712028" y="446314"/>
                </a:lnTo>
                <a:lnTo>
                  <a:pt x="4517571" y="446314"/>
                </a:lnTo>
                <a:lnTo>
                  <a:pt x="4517571" y="620485"/>
                </a:lnTo>
                <a:lnTo>
                  <a:pt x="4724400" y="620485"/>
                </a:lnTo>
                <a:lnTo>
                  <a:pt x="4985657" y="359228"/>
                </a:lnTo>
                <a:lnTo>
                  <a:pt x="5377543" y="751114"/>
                </a:lnTo>
                <a:lnTo>
                  <a:pt x="5377543" y="1023257"/>
                </a:lnTo>
                <a:lnTo>
                  <a:pt x="5693228" y="1023257"/>
                </a:lnTo>
                <a:lnTo>
                  <a:pt x="5693228" y="0"/>
                </a:lnTo>
                <a:lnTo>
                  <a:pt x="6324600" y="0"/>
                </a:lnTo>
                <a:lnTo>
                  <a:pt x="6324600" y="729343"/>
                </a:lnTo>
                <a:lnTo>
                  <a:pt x="6749142" y="729343"/>
                </a:lnTo>
                <a:lnTo>
                  <a:pt x="6749142" y="489857"/>
                </a:lnTo>
                <a:lnTo>
                  <a:pt x="7184571" y="489857"/>
                </a:lnTo>
                <a:lnTo>
                  <a:pt x="7184571" y="1012371"/>
                </a:lnTo>
                <a:lnTo>
                  <a:pt x="7489371" y="1012371"/>
                </a:lnTo>
                <a:lnTo>
                  <a:pt x="7489371" y="827314"/>
                </a:lnTo>
                <a:lnTo>
                  <a:pt x="7903028" y="827314"/>
                </a:lnTo>
                <a:lnTo>
                  <a:pt x="7903028" y="631371"/>
                </a:lnTo>
                <a:lnTo>
                  <a:pt x="8360228" y="631371"/>
                </a:lnTo>
                <a:lnTo>
                  <a:pt x="8360228" y="1273628"/>
                </a:lnTo>
                <a:lnTo>
                  <a:pt x="10178142" y="1273628"/>
                </a:lnTo>
                <a:lnTo>
                  <a:pt x="10178142" y="740228"/>
                </a:lnTo>
                <a:lnTo>
                  <a:pt x="10580914" y="740228"/>
                </a:lnTo>
                <a:lnTo>
                  <a:pt x="10580914" y="511628"/>
                </a:lnTo>
                <a:lnTo>
                  <a:pt x="11353800" y="511628"/>
                </a:lnTo>
                <a:lnTo>
                  <a:pt x="11353800" y="979714"/>
                </a:lnTo>
                <a:lnTo>
                  <a:pt x="11636828" y="979714"/>
                </a:lnTo>
                <a:lnTo>
                  <a:pt x="11636828" y="642257"/>
                </a:lnTo>
                <a:lnTo>
                  <a:pt x="12050485" y="642257"/>
                </a:lnTo>
                <a:lnTo>
                  <a:pt x="12050485" y="816428"/>
                </a:lnTo>
                <a:lnTo>
                  <a:pt x="12213771" y="816428"/>
                </a:lnTo>
                <a:lnTo>
                  <a:pt x="12213771" y="1338943"/>
                </a:lnTo>
                <a:lnTo>
                  <a:pt x="0" y="1338943"/>
                </a:lnTo>
                <a:lnTo>
                  <a:pt x="0" y="8708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Freeform 74"/>
          <p:cNvSpPr/>
          <p:nvPr userDrawn="1"/>
        </p:nvSpPr>
        <p:spPr>
          <a:xfrm>
            <a:off x="8329247" y="6742490"/>
            <a:ext cx="0" cy="228600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Freeform 75"/>
          <p:cNvSpPr/>
          <p:nvPr userDrawn="1"/>
        </p:nvSpPr>
        <p:spPr>
          <a:xfrm>
            <a:off x="10332417" y="6742490"/>
            <a:ext cx="0" cy="228600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/>
          <p:cNvSpPr/>
          <p:nvPr userDrawn="1"/>
        </p:nvSpPr>
        <p:spPr>
          <a:xfrm>
            <a:off x="3293324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/>
          <p:cNvSpPr/>
          <p:nvPr userDrawn="1"/>
        </p:nvSpPr>
        <p:spPr>
          <a:xfrm>
            <a:off x="2766908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/>
          <p:cNvSpPr/>
          <p:nvPr userDrawn="1"/>
        </p:nvSpPr>
        <p:spPr>
          <a:xfrm>
            <a:off x="3846781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/>
          <p:cNvSpPr/>
          <p:nvPr userDrawn="1"/>
        </p:nvSpPr>
        <p:spPr>
          <a:xfrm>
            <a:off x="3846781" y="5953308"/>
            <a:ext cx="377572" cy="51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/>
          <p:cNvSpPr/>
          <p:nvPr userDrawn="1"/>
        </p:nvSpPr>
        <p:spPr>
          <a:xfrm>
            <a:off x="4804400" y="6517118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2" name="Rectangle 81"/>
          <p:cNvSpPr/>
          <p:nvPr userDrawn="1"/>
        </p:nvSpPr>
        <p:spPr>
          <a:xfrm>
            <a:off x="5831997" y="6999073"/>
            <a:ext cx="377572" cy="51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/>
          <p:cNvSpPr/>
          <p:nvPr userDrawn="1"/>
        </p:nvSpPr>
        <p:spPr>
          <a:xfrm>
            <a:off x="5831997" y="7547965"/>
            <a:ext cx="377572" cy="314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/>
          <p:cNvSpPr/>
          <p:nvPr userDrawn="1"/>
        </p:nvSpPr>
        <p:spPr>
          <a:xfrm>
            <a:off x="5831997" y="7896771"/>
            <a:ext cx="377572" cy="314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 84"/>
          <p:cNvSpPr/>
          <p:nvPr userDrawn="1"/>
        </p:nvSpPr>
        <p:spPr>
          <a:xfrm>
            <a:off x="6760484" y="7006773"/>
            <a:ext cx="377572" cy="20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 85"/>
          <p:cNvSpPr/>
          <p:nvPr userDrawn="1"/>
        </p:nvSpPr>
        <p:spPr>
          <a:xfrm>
            <a:off x="7532475" y="7007106"/>
            <a:ext cx="377572" cy="20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 86"/>
          <p:cNvSpPr/>
          <p:nvPr userDrawn="1"/>
        </p:nvSpPr>
        <p:spPr>
          <a:xfrm>
            <a:off x="7967163" y="7007106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/>
          <p:cNvSpPr/>
          <p:nvPr userDrawn="1"/>
        </p:nvSpPr>
        <p:spPr>
          <a:xfrm>
            <a:off x="7562584" y="648486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/>
          <p:cNvSpPr/>
          <p:nvPr userDrawn="1"/>
        </p:nvSpPr>
        <p:spPr>
          <a:xfrm>
            <a:off x="7967163" y="649617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/>
          <p:cNvSpPr/>
          <p:nvPr userDrawn="1"/>
        </p:nvSpPr>
        <p:spPr>
          <a:xfrm>
            <a:off x="11678432" y="648542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/>
          <p:cNvSpPr/>
          <p:nvPr userDrawn="1"/>
        </p:nvSpPr>
        <p:spPr>
          <a:xfrm>
            <a:off x="11678432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/>
          <p:cNvSpPr/>
          <p:nvPr userDrawn="1"/>
        </p:nvSpPr>
        <p:spPr>
          <a:xfrm>
            <a:off x="10254327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/>
          <p:cNvSpPr/>
          <p:nvPr userDrawn="1"/>
        </p:nvSpPr>
        <p:spPr>
          <a:xfrm>
            <a:off x="10629926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/>
          <p:cNvSpPr/>
          <p:nvPr userDrawn="1"/>
        </p:nvSpPr>
        <p:spPr>
          <a:xfrm>
            <a:off x="11028984" y="7021715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Rectangle 94"/>
          <p:cNvSpPr/>
          <p:nvPr userDrawn="1"/>
        </p:nvSpPr>
        <p:spPr>
          <a:xfrm>
            <a:off x="10638811" y="7260103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/>
          <p:cNvSpPr/>
          <p:nvPr userDrawn="1"/>
        </p:nvSpPr>
        <p:spPr>
          <a:xfrm>
            <a:off x="4804083" y="7007106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Rectangle 96"/>
          <p:cNvSpPr/>
          <p:nvPr userDrawn="1"/>
        </p:nvSpPr>
        <p:spPr>
          <a:xfrm>
            <a:off x="3316312" y="7018221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 97"/>
          <p:cNvSpPr/>
          <p:nvPr userDrawn="1"/>
        </p:nvSpPr>
        <p:spPr>
          <a:xfrm>
            <a:off x="3717673" y="7018221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Rectangle 98"/>
          <p:cNvSpPr/>
          <p:nvPr userDrawn="1"/>
        </p:nvSpPr>
        <p:spPr>
          <a:xfrm>
            <a:off x="835852" y="699711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 99"/>
          <p:cNvSpPr/>
          <p:nvPr userDrawn="1"/>
        </p:nvSpPr>
        <p:spPr>
          <a:xfrm>
            <a:off x="1206333" y="699711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 100"/>
          <p:cNvSpPr/>
          <p:nvPr userDrawn="1"/>
        </p:nvSpPr>
        <p:spPr>
          <a:xfrm>
            <a:off x="1599469" y="7007731"/>
            <a:ext cx="322865" cy="370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37" y="6099933"/>
            <a:ext cx="386597" cy="324312"/>
          </a:xfrm>
          <a:prstGeom prst="rect">
            <a:avLst/>
          </a:prstGeom>
        </p:spPr>
      </p:pic>
      <p:grpSp>
        <p:nvGrpSpPr>
          <p:cNvPr id="103" name="Group 102"/>
          <p:cNvGrpSpPr/>
          <p:nvPr userDrawn="1"/>
        </p:nvGrpSpPr>
        <p:grpSpPr>
          <a:xfrm>
            <a:off x="204015" y="5118708"/>
            <a:ext cx="11740704" cy="3442592"/>
            <a:chOff x="204270" y="2557542"/>
            <a:chExt cx="11740704" cy="3442592"/>
          </a:xfrm>
        </p:grpSpPr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851790" y="5394051"/>
              <a:ext cx="1043809" cy="606083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4259" y="2557542"/>
              <a:ext cx="510944" cy="474448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3681" y="2673051"/>
              <a:ext cx="1046250" cy="607500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1959" y="2910948"/>
              <a:ext cx="828721" cy="481193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2710356" y="5111090"/>
              <a:ext cx="828721" cy="481193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3483744" y="5412472"/>
              <a:ext cx="540840" cy="314036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6446" y="3572593"/>
              <a:ext cx="496297" cy="551883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58944" y="3672803"/>
              <a:ext cx="391886" cy="435778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612085" y="3700923"/>
              <a:ext cx="391887" cy="43577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431810" y="3904180"/>
              <a:ext cx="133194" cy="261546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0657255" y="3904180"/>
              <a:ext cx="133195" cy="261546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1134392" y="3936453"/>
              <a:ext cx="284031" cy="253697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7761" y="3914938"/>
              <a:ext cx="127716" cy="250788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3205" y="3914938"/>
              <a:ext cx="127717" cy="250788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204270" y="3914938"/>
              <a:ext cx="301789" cy="267760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8714" y="3914938"/>
              <a:ext cx="301789" cy="267760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43977" y="3727272"/>
              <a:ext cx="391886" cy="43577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272686" y="3732476"/>
              <a:ext cx="391887" cy="435778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1219" y="3923584"/>
              <a:ext cx="172984" cy="266566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4409" y="3606161"/>
              <a:ext cx="489652" cy="585752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9254" y="3594928"/>
              <a:ext cx="489652" cy="585752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5322" y="3573413"/>
              <a:ext cx="489652" cy="585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217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940"/>
          <a:stretch/>
        </p:blipFill>
        <p:spPr>
          <a:xfrm>
            <a:off x="0" y="5091177"/>
            <a:ext cx="12192000" cy="17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12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408"/>
          <a:stretch/>
        </p:blipFill>
        <p:spPr>
          <a:xfrm>
            <a:off x="0" y="5099054"/>
            <a:ext cx="12192000" cy="17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502"/>
          <a:stretch/>
        </p:blipFill>
        <p:spPr>
          <a:xfrm>
            <a:off x="0" y="5099054"/>
            <a:ext cx="12192000" cy="1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72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EBE3-83A5-443E-BBDE-407B1D4E5DEB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9057-1F27-4903-8402-7CCFECE6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99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EBE3-83A5-443E-BBDE-407B1D4E5DEB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9057-1F27-4903-8402-7CCFECE6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8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EBE3-83A5-443E-BBDE-407B1D4E5DEB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9057-1F27-4903-8402-7CCFECE6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DEBE3-83A5-443E-BBDE-407B1D4E5DEB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79057-1F27-4903-8402-7CCFECE6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7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DEBE3-83A5-443E-BBDE-407B1D4E5DEB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79057-1F27-4903-8402-7CCFECE6C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7" Type="http://schemas.openxmlformats.org/officeDocument/2006/relationships/image" Target="../media/image68.jpe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11" Type="http://schemas.openxmlformats.org/officeDocument/2006/relationships/image" Target="../media/image22.png"/><Relationship Id="rId5" Type="http://schemas.openxmlformats.org/officeDocument/2006/relationships/image" Target="../media/image16.emf"/><Relationship Id="rId10" Type="http://schemas.openxmlformats.org/officeDocument/2006/relationships/image" Target="../media/image21.png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11" Type="http://schemas.openxmlformats.org/officeDocument/2006/relationships/image" Target="../media/image35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814470"/>
            <a:ext cx="12192000" cy="51467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99615" y="1157514"/>
            <a:ext cx="46101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C75BC"/>
                </a:solidFill>
              </a:rPr>
              <a:t>BANKIM KALRA</a:t>
            </a:r>
          </a:p>
          <a:p>
            <a:r>
              <a:rPr lang="en-US" sz="1600" dirty="0" smtClean="0">
                <a:solidFill>
                  <a:srgbClr val="1C75BC"/>
                </a:solidFill>
              </a:rPr>
              <a:t>Team Leader- Urban Planning &amp; Design, IBI Group</a:t>
            </a:r>
            <a:endParaRPr lang="en-US" sz="1600" dirty="0">
              <a:solidFill>
                <a:srgbClr val="1C75B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113" y="261036"/>
            <a:ext cx="118146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Designing Inclusive Mobility Choices &amp; Accessible Open Play Spaces: Learnings from Bhubaneswar's on-ground experiences</a:t>
            </a:r>
          </a:p>
        </p:txBody>
      </p:sp>
    </p:spTree>
    <p:extLst>
      <p:ext uri="{BB962C8B-B14F-4D97-AF65-F5344CB8AC3E}">
        <p14:creationId xmlns:p14="http://schemas.microsoft.com/office/powerpoint/2010/main" val="19311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0"/>
          <a:stretch/>
        </p:blipFill>
        <p:spPr>
          <a:xfrm>
            <a:off x="-42000" y="1111250"/>
            <a:ext cx="12234000" cy="56896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628113" y="148590"/>
            <a:ext cx="10897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800" dirty="0">
                <a:solidFill>
                  <a:srgbClr val="00B0F0"/>
                </a:solidFill>
                <a:latin typeface="Arial Black" panose="020B0A04020102020204" pitchFamily="34" charset="0"/>
              </a:rPr>
              <a:t>#1: Children’s issues pertaining to mobility in the city  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124200" y="537251"/>
            <a:ext cx="932643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Applied Research- </a:t>
            </a:r>
            <a:r>
              <a:rPr lang="en-US" altLang="en-US" sz="2400" dirty="0" err="1">
                <a:solidFill>
                  <a:srgbClr val="002060"/>
                </a:solidFill>
              </a:rPr>
              <a:t>ReImagining</a:t>
            </a:r>
            <a:r>
              <a:rPr lang="en-US" altLang="en-US" sz="2400" dirty="0">
                <a:solidFill>
                  <a:srgbClr val="002060"/>
                </a:solidFill>
              </a:rPr>
              <a:t> Child-Friendly Smart Janpath</a:t>
            </a:r>
          </a:p>
        </p:txBody>
      </p:sp>
    </p:spTree>
    <p:extLst>
      <p:ext uri="{BB962C8B-B14F-4D97-AF65-F5344CB8AC3E}">
        <p14:creationId xmlns:p14="http://schemas.microsoft.com/office/powerpoint/2010/main" val="1218640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54000" y="2092236"/>
            <a:ext cx="4292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400" dirty="0" smtClean="0"/>
              <a:t>Limited Research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400" dirty="0" smtClean="0"/>
              <a:t>Institutional </a:t>
            </a:r>
            <a:r>
              <a:rPr lang="en-CA" sz="2400" dirty="0"/>
              <a:t>capacities to </a:t>
            </a:r>
            <a:r>
              <a:rPr lang="en-CA" sz="2400" dirty="0" smtClean="0"/>
              <a:t>implement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400" dirty="0" smtClean="0"/>
              <a:t>Hard </a:t>
            </a:r>
            <a:r>
              <a:rPr lang="en-CA" sz="2400" dirty="0"/>
              <a:t>to change conventional procedures and </a:t>
            </a:r>
            <a:r>
              <a:rPr lang="en-CA" sz="2400" dirty="0" smtClean="0"/>
              <a:t>mindset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400" dirty="0" smtClean="0"/>
              <a:t>Vendor disconnect</a:t>
            </a:r>
            <a:endParaRPr lang="en-CA" sz="2400" dirty="0"/>
          </a:p>
        </p:txBody>
      </p:sp>
      <p:sp>
        <p:nvSpPr>
          <p:cNvPr id="13" name="Rectangle 12"/>
          <p:cNvSpPr/>
          <p:nvPr/>
        </p:nvSpPr>
        <p:spPr>
          <a:xfrm>
            <a:off x="1628113" y="148590"/>
            <a:ext cx="10897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800" dirty="0">
                <a:solidFill>
                  <a:srgbClr val="00B0F0"/>
                </a:solidFill>
                <a:latin typeface="Arial Black" panose="020B0A04020102020204" pitchFamily="34" charset="0"/>
              </a:rPr>
              <a:t>#1: Children’s issues pertaining to mobility in the city  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7962900" y="537251"/>
            <a:ext cx="448773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2400" dirty="0">
                <a:solidFill>
                  <a:srgbClr val="002060"/>
                </a:solidFill>
              </a:rPr>
              <a:t>Challenges &amp; Opportunities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9"/>
          <a:stretch/>
        </p:blipFill>
        <p:spPr>
          <a:xfrm>
            <a:off x="3947885" y="1298448"/>
            <a:ext cx="8258629" cy="555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99363" y="148590"/>
            <a:ext cx="12131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4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#2: </a:t>
            </a:r>
            <a:r>
              <a:rPr lang="en-US" altLang="en-US" sz="2400" dirty="0">
                <a:solidFill>
                  <a:srgbClr val="00B0F0"/>
                </a:solidFill>
                <a:latin typeface="Arial Black" panose="020B0A04020102020204" pitchFamily="34" charset="0"/>
              </a:rPr>
              <a:t>Measures &amp; Indicators to enable child-friendly design interventions</a:t>
            </a:r>
            <a:endParaRPr lang="en-CA" altLang="en-US" sz="24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7962900" y="537251"/>
            <a:ext cx="448773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2400" dirty="0">
                <a:solidFill>
                  <a:srgbClr val="002060"/>
                </a:solidFill>
              </a:rPr>
              <a:t>Where are we today?</a:t>
            </a:r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86520" y="1257970"/>
            <a:ext cx="6189910" cy="5010150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7" r="1544"/>
          <a:stretch/>
        </p:blipFill>
        <p:spPr>
          <a:xfrm>
            <a:off x="6667500" y="2101287"/>
            <a:ext cx="4800600" cy="393131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689296" y="6169968"/>
            <a:ext cx="4947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2400" dirty="0"/>
              <a:t>NMT Guidance Document (MoUD)</a:t>
            </a:r>
          </a:p>
        </p:txBody>
      </p:sp>
    </p:spTree>
    <p:extLst>
      <p:ext uri="{BB962C8B-B14F-4D97-AF65-F5344CB8AC3E}">
        <p14:creationId xmlns:p14="http://schemas.microsoft.com/office/powerpoint/2010/main" val="277250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39856"/>
            <a:ext cx="4235451" cy="602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183" y="3137313"/>
            <a:ext cx="7392821" cy="3725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668" y="808828"/>
            <a:ext cx="5184576" cy="2444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178081" y="1703952"/>
            <a:ext cx="2208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1859C"/>
                </a:solidFill>
              </a:rPr>
              <a:t>Inclusion of </a:t>
            </a:r>
          </a:p>
          <a:p>
            <a:r>
              <a:rPr lang="en-US" sz="2400" b="1" dirty="0">
                <a:solidFill>
                  <a:srgbClr val="31859C"/>
                </a:solidFill>
              </a:rPr>
              <a:t>Child friendly components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6E3E78-FAAE-4E6E-9368-45765A734220}" type="slidenum">
              <a:rPr lang="en-IN" smtClean="0"/>
              <a:t>13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99363" y="148590"/>
            <a:ext cx="12131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4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#2: </a:t>
            </a:r>
            <a:r>
              <a:rPr lang="en-US" altLang="en-US" sz="2400" dirty="0">
                <a:solidFill>
                  <a:srgbClr val="00B0F0"/>
                </a:solidFill>
                <a:latin typeface="Arial Black" panose="020B0A04020102020204" pitchFamily="34" charset="0"/>
              </a:rPr>
              <a:t>Measures &amp; Indicators to enable child-friendly design interventions</a:t>
            </a:r>
            <a:endParaRPr lang="en-CA" altLang="en-US" sz="24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7962900" y="537251"/>
            <a:ext cx="448773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2400" dirty="0">
                <a:solidFill>
                  <a:srgbClr val="002060"/>
                </a:solidFill>
              </a:rPr>
              <a:t>Where are we today?</a:t>
            </a:r>
          </a:p>
        </p:txBody>
      </p:sp>
    </p:spTree>
    <p:extLst>
      <p:ext uri="{BB962C8B-B14F-4D97-AF65-F5344CB8AC3E}">
        <p14:creationId xmlns:p14="http://schemas.microsoft.com/office/powerpoint/2010/main" val="135169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700" y="1082317"/>
            <a:ext cx="10248900" cy="57756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43349" y="1361341"/>
            <a:ext cx="39486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i="1" dirty="0">
                <a:solidFill>
                  <a:srgbClr val="C00000"/>
                </a:solidFill>
              </a:rPr>
              <a:t>Restructuring local decisions to support child-friendly policies, planning and design as one of the catalysts of change in future Bhubaneswar.</a:t>
            </a:r>
            <a:endParaRPr lang="en-IN" sz="2000" b="1" i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7832" y="4127815"/>
            <a:ext cx="8660701" cy="128496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r">
              <a:lnSpc>
                <a:spcPts val="2700"/>
              </a:lnSpc>
              <a:spcAft>
                <a:spcPts val="1200"/>
              </a:spcAft>
            </a:pPr>
            <a:r>
              <a:rPr lang="en-CA" sz="2000" b="1" dirty="0">
                <a:solidFill>
                  <a:srgbClr val="002060"/>
                </a:solidFill>
              </a:rPr>
              <a:t>“If you could see the city from an elevation of 95 cm – the average height of a healthy 3 year old – what would you do differently</a:t>
            </a:r>
            <a:r>
              <a:rPr lang="en-CA" sz="2000" b="1" dirty="0" smtClean="0">
                <a:solidFill>
                  <a:srgbClr val="002060"/>
                </a:solidFill>
              </a:rPr>
              <a:t>?”</a:t>
            </a:r>
          </a:p>
          <a:p>
            <a:pPr algn="r">
              <a:lnSpc>
                <a:spcPts val="2700"/>
              </a:lnSpc>
              <a:spcAft>
                <a:spcPts val="1200"/>
              </a:spcAft>
            </a:pPr>
            <a:r>
              <a:rPr lang="en-CA" i="1" dirty="0" smtClean="0">
                <a:solidFill>
                  <a:srgbClr val="002060"/>
                </a:solidFill>
              </a:rPr>
              <a:t>-</a:t>
            </a:r>
            <a:r>
              <a:rPr lang="en-CA" i="1" dirty="0">
                <a:solidFill>
                  <a:srgbClr val="002060"/>
                </a:solidFill>
              </a:rPr>
              <a:t>Urban95, </a:t>
            </a:r>
            <a:r>
              <a:rPr lang="en-CA" i="1" dirty="0" err="1">
                <a:solidFill>
                  <a:srgbClr val="002060"/>
                </a:solidFill>
              </a:rPr>
              <a:t>BvL</a:t>
            </a:r>
            <a:r>
              <a:rPr lang="en-CA" i="1" dirty="0">
                <a:solidFill>
                  <a:srgbClr val="002060"/>
                </a:solidFill>
              </a:rPr>
              <a:t> Foundation</a:t>
            </a:r>
            <a:endParaRPr lang="en-CA" sz="2000" dirty="0">
              <a:solidFill>
                <a:srgbClr val="00206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485613" y="1648029"/>
            <a:ext cx="2422635" cy="381558"/>
          </a:xfrm>
          <a:prstGeom prst="roundRect">
            <a:avLst/>
          </a:prstGeom>
          <a:solidFill>
            <a:srgbClr val="8DA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/>
              <a:t>RIGHTS BASED APPROACH</a:t>
            </a:r>
            <a:endParaRPr lang="en-US" sz="15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3864899" y="2093967"/>
            <a:ext cx="3032811" cy="381558"/>
          </a:xfrm>
          <a:prstGeom prst="roundRect">
            <a:avLst/>
          </a:prstGeom>
          <a:solidFill>
            <a:srgbClr val="8DA6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 smtClean="0"/>
              <a:t>ENVIRONMENT BASED APPROACH</a:t>
            </a:r>
            <a:endParaRPr lang="en-US" sz="15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531299" y="1204171"/>
            <a:ext cx="3454330" cy="3815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400" dirty="0" smtClean="0">
                <a:solidFill>
                  <a:srgbClr val="002060"/>
                </a:solidFill>
              </a:rPr>
              <a:t>NIUA</a:t>
            </a:r>
            <a:r>
              <a:rPr lang="en-CA" sz="2400" b="1" dirty="0" smtClean="0">
                <a:solidFill>
                  <a:srgbClr val="002060"/>
                </a:solidFill>
              </a:rPr>
              <a:t> ICHILD </a:t>
            </a:r>
            <a:r>
              <a:rPr lang="en-CA" sz="2400" dirty="0" smtClean="0">
                <a:solidFill>
                  <a:srgbClr val="002060"/>
                </a:solidFill>
              </a:rPr>
              <a:t>INDICATORS</a:t>
            </a:r>
            <a:r>
              <a:rPr lang="en-CA" sz="2400" b="1" dirty="0" smtClean="0">
                <a:solidFill>
                  <a:srgbClr val="002060"/>
                </a:solidFill>
              </a:rPr>
              <a:t> </a:t>
            </a:r>
            <a:endParaRPr lang="en-CA" sz="2400" b="1" dirty="0">
              <a:solidFill>
                <a:srgbClr val="002060"/>
              </a:solidFill>
            </a:endParaRPr>
          </a:p>
        </p:txBody>
      </p:sp>
      <p:sp>
        <p:nvSpPr>
          <p:cNvPr id="13" name="Striped Right Arrow 12"/>
          <p:cNvSpPr/>
          <p:nvPr/>
        </p:nvSpPr>
        <p:spPr>
          <a:xfrm rot="5400000">
            <a:off x="9719288" y="3212940"/>
            <a:ext cx="752066" cy="990600"/>
          </a:xfrm>
          <a:prstGeom prst="stripedRightArrow">
            <a:avLst>
              <a:gd name="adj1" fmla="val 54449"/>
              <a:gd name="adj2" fmla="val 485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riped Right Arrow 13"/>
          <p:cNvSpPr/>
          <p:nvPr/>
        </p:nvSpPr>
        <p:spPr>
          <a:xfrm rot="10800000">
            <a:off x="7073547" y="1534287"/>
            <a:ext cx="752066" cy="990600"/>
          </a:xfrm>
          <a:prstGeom prst="stripedRightArrow">
            <a:avLst>
              <a:gd name="adj1" fmla="val 54449"/>
              <a:gd name="adj2" fmla="val 4851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6E3E78-FAAE-4E6E-9368-45765A734220}" type="slidenum">
              <a:rPr lang="en-IN" smtClean="0"/>
              <a:t>14</a:t>
            </a:fld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99363" y="148590"/>
            <a:ext cx="12131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4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#2: </a:t>
            </a:r>
            <a:r>
              <a:rPr lang="en-US" altLang="en-US" sz="2400" dirty="0">
                <a:solidFill>
                  <a:srgbClr val="00B0F0"/>
                </a:solidFill>
                <a:latin typeface="Arial Black" panose="020B0A04020102020204" pitchFamily="34" charset="0"/>
              </a:rPr>
              <a:t>Measures &amp; Indicators to enable child-friendly design interventions</a:t>
            </a:r>
            <a:endParaRPr lang="en-CA" altLang="en-US" sz="24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7962900" y="537251"/>
            <a:ext cx="448773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2400" dirty="0">
                <a:solidFill>
                  <a:srgbClr val="002060"/>
                </a:solidFill>
              </a:rPr>
              <a:t>Where are we today?</a:t>
            </a:r>
          </a:p>
        </p:txBody>
      </p:sp>
    </p:spTree>
    <p:extLst>
      <p:ext uri="{BB962C8B-B14F-4D97-AF65-F5344CB8AC3E}">
        <p14:creationId xmlns:p14="http://schemas.microsoft.com/office/powerpoint/2010/main" val="26614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48" b="5657"/>
          <a:stretch/>
        </p:blipFill>
        <p:spPr>
          <a:xfrm>
            <a:off x="6157912" y="1352550"/>
            <a:ext cx="4586288" cy="521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1" y="2325554"/>
            <a:ext cx="4688956" cy="20051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9363" y="148590"/>
            <a:ext cx="12131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4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#2: </a:t>
            </a:r>
            <a:r>
              <a:rPr lang="en-US" altLang="en-US" sz="2400" dirty="0">
                <a:solidFill>
                  <a:srgbClr val="00B0F0"/>
                </a:solidFill>
                <a:latin typeface="Arial Black" panose="020B0A04020102020204" pitchFamily="34" charset="0"/>
              </a:rPr>
              <a:t>Measures &amp; Indicators to enable child-friendly design interventions</a:t>
            </a:r>
            <a:endParaRPr lang="en-CA" altLang="en-US" sz="24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46685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Bhubaneswar Child Friendly Design Guidelines for Parks &amp; Open Spaces</a:t>
            </a:r>
          </a:p>
        </p:txBody>
      </p:sp>
    </p:spTree>
    <p:extLst>
      <p:ext uri="{BB962C8B-B14F-4D97-AF65-F5344CB8AC3E}">
        <p14:creationId xmlns:p14="http://schemas.microsoft.com/office/powerpoint/2010/main" val="344528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 rot="16200000">
            <a:off x="-3135087" y="3135086"/>
            <a:ext cx="6858001" cy="587829"/>
            <a:chOff x="1" y="0"/>
            <a:chExt cx="6858001" cy="587829"/>
          </a:xfrm>
        </p:grpSpPr>
        <p:sp>
          <p:nvSpPr>
            <p:cNvPr id="18" name="Rectangle 17">
              <a:hlinkClick r:id="" action="ppaction://noaction"/>
            </p:cNvPr>
            <p:cNvSpPr/>
            <p:nvPr/>
          </p:nvSpPr>
          <p:spPr>
            <a:xfrm>
              <a:off x="1" y="0"/>
              <a:ext cx="6858001" cy="587829"/>
            </a:xfrm>
            <a:prstGeom prst="rect">
              <a:avLst/>
            </a:prstGeom>
            <a:solidFill>
              <a:srgbClr val="33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C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6261" y="63083"/>
              <a:ext cx="5998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Projects- Child Friendly Park </a:t>
              </a:r>
              <a:r>
                <a:rPr lang="en-US" sz="24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Guidelines</a:t>
              </a:r>
              <a:endPara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2237"/>
            <a:ext cx="1158240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6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133600" y="1219200"/>
            <a:ext cx="4610100" cy="6705600"/>
          </a:xfrm>
          <a:prstGeom prst="rect">
            <a:avLst/>
          </a:prstGeom>
          <a:solidFill>
            <a:srgbClr val="DAD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2"/>
          <a:stretch/>
        </p:blipFill>
        <p:spPr>
          <a:xfrm>
            <a:off x="1695450" y="1215092"/>
            <a:ext cx="10496550" cy="56680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9363" y="148590"/>
            <a:ext cx="12131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4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#2: </a:t>
            </a:r>
            <a:r>
              <a:rPr lang="en-US" altLang="en-US" sz="2400" dirty="0">
                <a:solidFill>
                  <a:srgbClr val="00B0F0"/>
                </a:solidFill>
                <a:latin typeface="Arial Black" panose="020B0A04020102020204" pitchFamily="34" charset="0"/>
              </a:rPr>
              <a:t>Measures &amp; Indicators to enable child-friendly design interventions</a:t>
            </a:r>
            <a:endParaRPr lang="en-CA" altLang="en-US" sz="24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Challenges &amp; Opportunities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-209550" y="1048434"/>
            <a:ext cx="1072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400" b="1" dirty="0"/>
              <a:t>Data </a:t>
            </a:r>
            <a:r>
              <a:rPr lang="en-CA" sz="2400" b="1" dirty="0" smtClean="0"/>
              <a:t>gap | Industry </a:t>
            </a:r>
            <a:r>
              <a:rPr lang="en-CA" sz="2400" b="1" dirty="0"/>
              <a:t>and academia </a:t>
            </a:r>
            <a:r>
              <a:rPr lang="en-CA" sz="2400" b="1" dirty="0" smtClean="0"/>
              <a:t>disconnect | Research </a:t>
            </a:r>
            <a:r>
              <a:rPr lang="en-CA" sz="2400" b="1" dirty="0"/>
              <a:t>culture in ULBs</a:t>
            </a:r>
          </a:p>
        </p:txBody>
      </p:sp>
    </p:spTree>
    <p:extLst>
      <p:ext uri="{BB962C8B-B14F-4D97-AF65-F5344CB8AC3E}">
        <p14:creationId xmlns:p14="http://schemas.microsoft.com/office/powerpoint/2010/main" val="306487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8590"/>
            <a:ext cx="1226444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3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#3: </a:t>
            </a:r>
            <a:r>
              <a:rPr lang="en-US" altLang="en-US" sz="2300" dirty="0">
                <a:solidFill>
                  <a:srgbClr val="00B0F0"/>
                </a:solidFill>
                <a:latin typeface="Arial Black" panose="020B0A04020102020204" pitchFamily="34" charset="0"/>
              </a:rPr>
              <a:t>Integrating play space into wider design of public realm in smart cities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Where are we today?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1616" y="1574799"/>
            <a:ext cx="6710384" cy="4134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611083"/>
            <a:ext cx="5468252" cy="410118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132114" y="5516861"/>
            <a:ext cx="9896261" cy="5636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rgbClr val="404040"/>
              </a:buClr>
              <a:buSzPct val="120000"/>
              <a:buNone/>
            </a:pPr>
            <a:r>
              <a:rPr lang="en-US" sz="2400" b="1" dirty="0"/>
              <a:t>Lacks ease of </a:t>
            </a:r>
            <a:r>
              <a:rPr lang="en-US" sz="2400" b="1" dirty="0" smtClean="0"/>
              <a:t>access </a:t>
            </a:r>
            <a:r>
              <a:rPr lang="en-US" sz="2400" dirty="0" smtClean="0"/>
              <a:t>for </a:t>
            </a:r>
            <a:r>
              <a:rPr lang="en-US" sz="2400" dirty="0"/>
              <a:t>children- Riser height of steps was 17.5 cm to 20 cm</a:t>
            </a:r>
          </a:p>
        </p:txBody>
      </p:sp>
    </p:spTree>
    <p:extLst>
      <p:ext uri="{BB962C8B-B14F-4D97-AF65-F5344CB8AC3E}">
        <p14:creationId xmlns:p14="http://schemas.microsoft.com/office/powerpoint/2010/main" val="65092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8590"/>
            <a:ext cx="1226444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3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#3: </a:t>
            </a:r>
            <a:r>
              <a:rPr lang="en-US" altLang="en-US" sz="2300" dirty="0">
                <a:solidFill>
                  <a:srgbClr val="00B0F0"/>
                </a:solidFill>
                <a:latin typeface="Arial Black" panose="020B0A04020102020204" pitchFamily="34" charset="0"/>
              </a:rPr>
              <a:t>Integrating play space into wider design of public realm in smart cities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Where are we today?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612233"/>
            <a:ext cx="5438271" cy="40787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5757" y="1609566"/>
            <a:ext cx="6805291" cy="4083663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1980629" y="5516861"/>
            <a:ext cx="9047746" cy="5636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rgbClr val="404040"/>
              </a:buClr>
              <a:buSzPct val="120000"/>
              <a:buNone/>
            </a:pPr>
            <a:r>
              <a:rPr lang="en-US" sz="2400" dirty="0" smtClean="0"/>
              <a:t>Designed as </a:t>
            </a:r>
            <a:r>
              <a:rPr lang="en-US" sz="2400" b="1" dirty="0" smtClean="0"/>
              <a:t>passive spaces </a:t>
            </a:r>
            <a:r>
              <a:rPr lang="en-US" sz="2400" dirty="0" smtClean="0"/>
              <a:t>that</a:t>
            </a:r>
            <a:r>
              <a:rPr lang="en-US" sz="2400" b="1" dirty="0" smtClean="0"/>
              <a:t> </a:t>
            </a:r>
            <a:r>
              <a:rPr lang="en-US" sz="2400" dirty="0" smtClean="0"/>
              <a:t>lack activities for children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6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3600" y="404682"/>
            <a:ext cx="8142515" cy="53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6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8590"/>
            <a:ext cx="1226444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3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#3: </a:t>
            </a:r>
            <a:r>
              <a:rPr lang="en-US" altLang="en-US" sz="2300" dirty="0">
                <a:solidFill>
                  <a:srgbClr val="00B0F0"/>
                </a:solidFill>
                <a:latin typeface="Arial Black" panose="020B0A04020102020204" pitchFamily="34" charset="0"/>
              </a:rPr>
              <a:t>Integrating play space into wider design of public realm in smart cities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Where are we today?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1143" y="1719943"/>
            <a:ext cx="5950857" cy="4085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4"/>
          <a:stretch/>
        </p:blipFill>
        <p:spPr>
          <a:xfrm>
            <a:off x="-1" y="1625600"/>
            <a:ext cx="6226630" cy="42056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161143" y="5574918"/>
            <a:ext cx="9867232" cy="5636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rgbClr val="404040"/>
              </a:buClr>
              <a:buSzPct val="120000"/>
              <a:buNone/>
            </a:pPr>
            <a:r>
              <a:rPr lang="en-US" sz="2400" b="1" dirty="0"/>
              <a:t>Visually inaccessible </a:t>
            </a:r>
            <a:r>
              <a:rPr lang="en-US" sz="2400" dirty="0"/>
              <a:t>with high boundary walls: </a:t>
            </a:r>
            <a:r>
              <a:rPr lang="en-US" sz="2400" b="1" dirty="0" smtClean="0"/>
              <a:t>8 </a:t>
            </a:r>
            <a:r>
              <a:rPr lang="en-US" sz="2400" b="1" dirty="0"/>
              <a:t>feet high </a:t>
            </a:r>
          </a:p>
        </p:txBody>
      </p:sp>
    </p:spTree>
    <p:extLst>
      <p:ext uri="{BB962C8B-B14F-4D97-AF65-F5344CB8AC3E}">
        <p14:creationId xmlns:p14="http://schemas.microsoft.com/office/powerpoint/2010/main" val="403370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rot="19828645">
            <a:off x="10056976" y="3817178"/>
            <a:ext cx="2245642" cy="70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33300"/>
                </a:solidFill>
              </a:rPr>
              <a:t>SOCIO-ECONOMIC BACKGROUND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4476750"/>
            <a:ext cx="9278966" cy="197282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803326" y="2306216"/>
            <a:ext cx="9359974" cy="3762359"/>
            <a:chOff x="2279576" y="1772816"/>
            <a:chExt cx="9359974" cy="37623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572933" y="3086100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367808" y="2670820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287688" y="2204864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279576" y="1772816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3366183">
            <a:off x="1756360" y="1271273"/>
            <a:ext cx="7708795" cy="5748844"/>
            <a:chOff x="2309945" y="1056080"/>
            <a:chExt cx="7708795" cy="5748844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309945" y="4355849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2931948" y="3194566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3522278" y="2065715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952123" y="1056080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816" y="1612514"/>
            <a:ext cx="2915702" cy="19021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95" y="2688397"/>
            <a:ext cx="3070822" cy="17291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8679" y="2027043"/>
            <a:ext cx="2953821" cy="1771093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973590" y="4301480"/>
            <a:ext cx="1631857" cy="1356386"/>
            <a:chOff x="2998172" y="3272764"/>
            <a:chExt cx="1631857" cy="1356386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3028950" y="3416300"/>
              <a:ext cx="0" cy="121285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998172" y="3272764"/>
              <a:ext cx="1631857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Unmanaged Spaces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55825" y="3429000"/>
            <a:ext cx="1655197" cy="1356386"/>
            <a:chOff x="2998172" y="3272764"/>
            <a:chExt cx="1655197" cy="1356386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3028950" y="3416300"/>
              <a:ext cx="0" cy="121285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2998172" y="3272764"/>
              <a:ext cx="1655197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Unregulated Spaces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158956" y="3704208"/>
            <a:ext cx="1660391" cy="1356386"/>
            <a:chOff x="2998172" y="3272764"/>
            <a:chExt cx="1660391" cy="1356386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3028950" y="3416300"/>
              <a:ext cx="0" cy="121285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2998172" y="3272764"/>
              <a:ext cx="1660391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en-CA" sz="1400" b="1" dirty="0">
                  <a:solidFill>
                    <a:schemeClr val="bg1"/>
                  </a:solidFill>
                </a:rPr>
                <a:t>Gated Communities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0" y="148590"/>
            <a:ext cx="1226444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3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#3: </a:t>
            </a:r>
            <a:r>
              <a:rPr lang="en-US" altLang="en-US" sz="2300" dirty="0">
                <a:solidFill>
                  <a:srgbClr val="00B0F0"/>
                </a:solidFill>
                <a:latin typeface="Arial Black" panose="020B0A04020102020204" pitchFamily="34" charset="0"/>
              </a:rPr>
              <a:t>Integrating play space into wider design of public realm in smart cities</a:t>
            </a: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120822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Where are we today? </a:t>
            </a:r>
          </a:p>
        </p:txBody>
      </p:sp>
    </p:spTree>
    <p:extLst>
      <p:ext uri="{BB962C8B-B14F-4D97-AF65-F5344CB8AC3E}">
        <p14:creationId xmlns:p14="http://schemas.microsoft.com/office/powerpoint/2010/main" val="319798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42950" y="5275943"/>
            <a:ext cx="2160250" cy="1502226"/>
            <a:chOff x="742950" y="5275943"/>
            <a:chExt cx="2160250" cy="15022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" y="5905068"/>
              <a:ext cx="2160250" cy="873101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 rot="5400000">
              <a:off x="1277258" y="5283200"/>
              <a:ext cx="682171" cy="667657"/>
            </a:xfrm>
            <a:prstGeom prst="rightArrow">
              <a:avLst/>
            </a:prstGeom>
            <a:solidFill>
              <a:srgbClr val="D9D9D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67453" y="4673601"/>
            <a:ext cx="1485172" cy="2133598"/>
            <a:chOff x="4967453" y="4673601"/>
            <a:chExt cx="1485172" cy="21335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7453" y="5898094"/>
              <a:ext cx="1485172" cy="909105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 rot="5400000">
              <a:off x="5101771" y="4982029"/>
              <a:ext cx="1284514" cy="667657"/>
            </a:xfrm>
            <a:prstGeom prst="rightArrow">
              <a:avLst/>
            </a:prstGeom>
            <a:solidFill>
              <a:srgbClr val="D9D9D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465901" y="4267203"/>
            <a:ext cx="1503174" cy="2536367"/>
            <a:chOff x="8465901" y="4267203"/>
            <a:chExt cx="1503174" cy="253636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65901" y="5957472"/>
              <a:ext cx="1503174" cy="846098"/>
            </a:xfrm>
            <a:prstGeom prst="rect">
              <a:avLst/>
            </a:prstGeom>
          </p:spPr>
        </p:pic>
        <p:sp>
          <p:nvSpPr>
            <p:cNvPr id="15" name="Right Arrow 14"/>
            <p:cNvSpPr/>
            <p:nvPr/>
          </p:nvSpPr>
          <p:spPr>
            <a:xfrm rot="5400000">
              <a:off x="8327571" y="4778831"/>
              <a:ext cx="1690913" cy="667657"/>
            </a:xfrm>
            <a:prstGeom prst="rightArrow">
              <a:avLst/>
            </a:prstGeom>
            <a:solidFill>
              <a:srgbClr val="D9D9D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505245" y="4005943"/>
            <a:ext cx="1686755" cy="2779487"/>
            <a:chOff x="10505245" y="4005943"/>
            <a:chExt cx="1686755" cy="277948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05245" y="5938821"/>
              <a:ext cx="1686755" cy="846609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>
            <a:xfrm rot="5400000">
              <a:off x="10330541" y="4648201"/>
              <a:ext cx="1952173" cy="667657"/>
            </a:xfrm>
            <a:prstGeom prst="rightArrow">
              <a:avLst/>
            </a:prstGeom>
            <a:solidFill>
              <a:srgbClr val="D9D9D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73277"/>
            <a:ext cx="12192000" cy="21505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20571"/>
            <a:ext cx="12169599" cy="246163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52450" y="1233714"/>
            <a:ext cx="10877550" cy="1588532"/>
            <a:chOff x="552450" y="914400"/>
            <a:chExt cx="10877550" cy="1588532"/>
          </a:xfrm>
        </p:grpSpPr>
        <p:sp>
          <p:nvSpPr>
            <p:cNvPr id="22" name="TextBox 21"/>
            <p:cNvSpPr txBox="1"/>
            <p:nvPr/>
          </p:nvSpPr>
          <p:spPr>
            <a:xfrm>
              <a:off x="552450" y="2133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BDA PARK I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91000" y="16002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BDA PARK II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86600" y="12192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BDA PARK III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44000" y="9144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BDA PARK IV</a:t>
              </a:r>
              <a:endParaRPr lang="en-US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177619"/>
            <a:ext cx="1226444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3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#3: </a:t>
            </a:r>
            <a:r>
              <a:rPr lang="en-US" altLang="en-US" sz="2300" dirty="0">
                <a:solidFill>
                  <a:srgbClr val="00B0F0"/>
                </a:solidFill>
                <a:latin typeface="Arial Black" panose="020B0A04020102020204" pitchFamily="34" charset="0"/>
              </a:rPr>
              <a:t>Integrating play space into wider design of public realm in smart cities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450165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Applied Research</a:t>
            </a:r>
            <a:r>
              <a:rPr lang="en-US" altLang="en-US" sz="2400" dirty="0" smtClean="0">
                <a:solidFill>
                  <a:srgbClr val="002060"/>
                </a:solidFill>
              </a:rPr>
              <a:t>: CFS </a:t>
            </a:r>
            <a:r>
              <a:rPr lang="en-US" altLang="en-US" sz="2400" dirty="0">
                <a:solidFill>
                  <a:srgbClr val="002060"/>
                </a:solidFill>
              </a:rPr>
              <a:t>Parks</a:t>
            </a:r>
          </a:p>
        </p:txBody>
      </p:sp>
    </p:spTree>
    <p:extLst>
      <p:ext uri="{BB962C8B-B14F-4D97-AF65-F5344CB8AC3E}">
        <p14:creationId xmlns:p14="http://schemas.microsoft.com/office/powerpoint/2010/main" val="103994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8590"/>
            <a:ext cx="1226444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3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#3: </a:t>
            </a:r>
            <a:r>
              <a:rPr lang="en-US" altLang="en-US" sz="2300" dirty="0">
                <a:solidFill>
                  <a:srgbClr val="00B0F0"/>
                </a:solidFill>
                <a:latin typeface="Arial Black" panose="020B0A04020102020204" pitchFamily="34" charset="0"/>
              </a:rPr>
              <a:t>Integrating play space into wider design of public realm in smart cities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Challenges &amp; Opportunities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-317500" y="2210485"/>
            <a:ext cx="3933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CA" sz="2400" b="1" dirty="0"/>
              <a:t>URDPFI Guidelines &amp; NPRA Standards (U.S</a:t>
            </a:r>
            <a:r>
              <a:rPr lang="en-CA" sz="2400" b="1" dirty="0" smtClean="0"/>
              <a:t>.) | Vendor </a:t>
            </a:r>
            <a:r>
              <a:rPr lang="en-CA" sz="2400" b="1" dirty="0"/>
              <a:t>capacities | Financial barriers </a:t>
            </a:r>
          </a:p>
        </p:txBody>
      </p:sp>
      <p:pic>
        <p:nvPicPr>
          <p:cNvPr id="2050" name="Picture 2" descr="Image resul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4989" y="1369808"/>
            <a:ext cx="2777011" cy="370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500" y="1409700"/>
            <a:ext cx="2916237" cy="37573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754" y="1422400"/>
            <a:ext cx="3087121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9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91" y="1014021"/>
            <a:ext cx="4831871" cy="5800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8128" y="877526"/>
            <a:ext cx="4293667" cy="39511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92" y="572371"/>
            <a:ext cx="2016225" cy="4032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3877" y="1018618"/>
            <a:ext cx="2344251" cy="56902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1286" y="4828674"/>
            <a:ext cx="3001921" cy="357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5405" y="4998063"/>
            <a:ext cx="3734293" cy="1790532"/>
          </a:xfrm>
          <a:prstGeom prst="rect">
            <a:avLst/>
          </a:prstGeom>
        </p:spPr>
      </p:pic>
      <p:sp>
        <p:nvSpPr>
          <p:cNvPr id="1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6E3E78-FAAE-4E6E-9368-45765A734220}" type="slidenum">
              <a:rPr lang="en-IN" smtClean="0"/>
              <a:t>24</a:t>
            </a:fld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Where are we today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148590"/>
            <a:ext cx="121483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200" dirty="0">
                <a:solidFill>
                  <a:srgbClr val="00B0F0"/>
                </a:solidFill>
                <a:latin typeface="Arial Black" panose="020B0A04020102020204" pitchFamily="34" charset="0"/>
              </a:rPr>
              <a:t>#4: Challenge of </a:t>
            </a:r>
            <a:r>
              <a:rPr lang="en-US" altLang="en-US" sz="2200" dirty="0" err="1">
                <a:solidFill>
                  <a:srgbClr val="00B0F0"/>
                </a:solidFill>
                <a:latin typeface="Arial Black" panose="020B0A04020102020204" pitchFamily="34" charset="0"/>
              </a:rPr>
              <a:t>recognising</a:t>
            </a:r>
            <a:r>
              <a:rPr lang="en-US" altLang="en-US" sz="2200" dirty="0">
                <a:solidFill>
                  <a:srgbClr val="00B0F0"/>
                </a:solidFill>
                <a:latin typeface="Arial Black" panose="020B0A04020102020204" pitchFamily="34" charset="0"/>
              </a:rPr>
              <a:t> and responding to young people as stakeholders</a:t>
            </a:r>
          </a:p>
        </p:txBody>
      </p:sp>
    </p:spTree>
    <p:extLst>
      <p:ext uri="{BB962C8B-B14F-4D97-AF65-F5344CB8AC3E}">
        <p14:creationId xmlns:p14="http://schemas.microsoft.com/office/powerpoint/2010/main" val="25358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0189" y="2293257"/>
            <a:ext cx="12202189" cy="4564743"/>
            <a:chOff x="637308" y="732717"/>
            <a:chExt cx="11443852" cy="4281055"/>
          </a:xfrm>
        </p:grpSpPr>
        <p:pic>
          <p:nvPicPr>
            <p:cNvPr id="6" name="Picture 2" descr="C:\IBI\PROGRESS REPORTS\NOV-DEC 2016\IMG-20161228-WA0005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08" y="737751"/>
              <a:ext cx="5700072" cy="4275054"/>
            </a:xfrm>
            <a:prstGeom prst="rect">
              <a:avLst/>
            </a:prstGeom>
            <a:noFill/>
          </p:spPr>
        </p:pic>
        <p:pic>
          <p:nvPicPr>
            <p:cNvPr id="9" name="Picture 3" descr="C:\IBI\PROGRESS REPORTS\NOV-DEC 2016\B612_20161219_185452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086" y="732717"/>
              <a:ext cx="5708074" cy="4281055"/>
            </a:xfrm>
            <a:prstGeom prst="rect">
              <a:avLst/>
            </a:prstGeom>
            <a:noFill/>
          </p:spPr>
        </p:pic>
      </p:grp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Applied Research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-174171" y="1615399"/>
            <a:ext cx="4513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 smtClean="0"/>
              <a:t>Design </a:t>
            </a:r>
            <a:r>
              <a:rPr lang="en-US" sz="2400" b="1" dirty="0" err="1"/>
              <a:t>Charrettes</a:t>
            </a:r>
            <a:r>
              <a:rPr lang="en-US" sz="2400" b="1" dirty="0"/>
              <a:t>: CFS Parks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48590"/>
            <a:ext cx="121483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200" dirty="0">
                <a:solidFill>
                  <a:srgbClr val="00B0F0"/>
                </a:solidFill>
                <a:latin typeface="Arial Black" panose="020B0A04020102020204" pitchFamily="34" charset="0"/>
              </a:rPr>
              <a:t>#4: Challenge of </a:t>
            </a:r>
            <a:r>
              <a:rPr lang="en-US" altLang="en-US" sz="2200" dirty="0" err="1">
                <a:solidFill>
                  <a:srgbClr val="00B0F0"/>
                </a:solidFill>
                <a:latin typeface="Arial Black" panose="020B0A04020102020204" pitchFamily="34" charset="0"/>
              </a:rPr>
              <a:t>recognising</a:t>
            </a:r>
            <a:r>
              <a:rPr lang="en-US" altLang="en-US" sz="2200" dirty="0">
                <a:solidFill>
                  <a:srgbClr val="00B0F0"/>
                </a:solidFill>
                <a:latin typeface="Arial Black" panose="020B0A04020102020204" pitchFamily="34" charset="0"/>
              </a:rPr>
              <a:t> and responding to young people as stakeholders</a:t>
            </a:r>
          </a:p>
        </p:txBody>
      </p:sp>
    </p:spTree>
    <p:extLst>
      <p:ext uri="{BB962C8B-B14F-4D97-AF65-F5344CB8AC3E}">
        <p14:creationId xmlns:p14="http://schemas.microsoft.com/office/powerpoint/2010/main" val="68550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8590"/>
            <a:ext cx="121483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200" dirty="0">
                <a:solidFill>
                  <a:srgbClr val="00B0F0"/>
                </a:solidFill>
                <a:latin typeface="Arial Black" panose="020B0A04020102020204" pitchFamily="34" charset="0"/>
              </a:rPr>
              <a:t>#4: Challenge of </a:t>
            </a:r>
            <a:r>
              <a:rPr lang="en-US" altLang="en-US" sz="2200" dirty="0" err="1">
                <a:solidFill>
                  <a:srgbClr val="00B0F0"/>
                </a:solidFill>
                <a:latin typeface="Arial Black" panose="020B0A04020102020204" pitchFamily="34" charset="0"/>
              </a:rPr>
              <a:t>recognising</a:t>
            </a:r>
            <a:r>
              <a:rPr lang="en-US" altLang="en-US" sz="2200" dirty="0">
                <a:solidFill>
                  <a:srgbClr val="00B0F0"/>
                </a:solidFill>
                <a:latin typeface="Arial Black" panose="020B0A04020102020204" pitchFamily="34" charset="0"/>
              </a:rPr>
              <a:t> and responding to young people as stakeholders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5372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Applied Research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-174171" y="918713"/>
            <a:ext cx="7170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BUKC Communication &amp; Outreach (</a:t>
            </a:r>
            <a:r>
              <a:rPr lang="en-US" sz="2400" b="1" dirty="0" err="1"/>
              <a:t>Creatives</a:t>
            </a:r>
            <a:r>
              <a:rPr lang="en-US" sz="2400" b="1" dirty="0"/>
              <a:t>) 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828" y="1407885"/>
            <a:ext cx="3679371" cy="55190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8514" y="1393371"/>
            <a:ext cx="3708400" cy="556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28" y="1415144"/>
            <a:ext cx="3628571" cy="54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9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8590"/>
            <a:ext cx="121483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2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#4: </a:t>
            </a:r>
            <a:r>
              <a:rPr lang="en-US" altLang="en-US" sz="2200" dirty="0">
                <a:solidFill>
                  <a:srgbClr val="00B0F0"/>
                </a:solidFill>
                <a:latin typeface="Arial Black" panose="020B0A04020102020204" pitchFamily="34" charset="0"/>
              </a:rPr>
              <a:t>Challenge of </a:t>
            </a:r>
            <a:r>
              <a:rPr lang="en-US" altLang="en-US" sz="2200" dirty="0" err="1">
                <a:solidFill>
                  <a:srgbClr val="00B0F0"/>
                </a:solidFill>
                <a:latin typeface="Arial Black" panose="020B0A04020102020204" pitchFamily="34" charset="0"/>
              </a:rPr>
              <a:t>recognising</a:t>
            </a:r>
            <a:r>
              <a:rPr lang="en-US" altLang="en-US" sz="2200" dirty="0">
                <a:solidFill>
                  <a:srgbClr val="00B0F0"/>
                </a:solidFill>
                <a:latin typeface="Arial Black" panose="020B0A04020102020204" pitchFamily="34" charset="0"/>
              </a:rPr>
              <a:t> and responding to young people as </a:t>
            </a:r>
            <a:r>
              <a:rPr lang="en-US" altLang="en-US" sz="2200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stakeholders</a:t>
            </a:r>
            <a:endParaRPr lang="en-US" altLang="en-US" sz="22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08220" y="435651"/>
            <a:ext cx="1098378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Challenges &amp; Opportunities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-377371" y="1798322"/>
            <a:ext cx="375920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000" b="1" dirty="0"/>
              <a:t>Lack of partnerships with educational </a:t>
            </a:r>
            <a:r>
              <a:rPr lang="en-CA" sz="2000" b="1" dirty="0" smtClean="0"/>
              <a:t>institutions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000" b="1" dirty="0" smtClean="0"/>
              <a:t>Sensitizing </a:t>
            </a:r>
            <a:r>
              <a:rPr lang="en-CA" sz="2000" b="1" dirty="0"/>
              <a:t>residents with more </a:t>
            </a:r>
            <a:r>
              <a:rPr lang="en-CA" sz="2000" b="1" dirty="0" smtClean="0"/>
              <a:t>involvement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000" b="1" dirty="0" smtClean="0"/>
              <a:t>Digital Divide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CA" sz="2000" b="1" dirty="0" smtClean="0"/>
              <a:t>Lack </a:t>
            </a:r>
            <a:r>
              <a:rPr lang="en-CA" sz="2000" b="1" dirty="0"/>
              <a:t>of formal outreach programmes (esp. sports)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460339" y="1654629"/>
            <a:ext cx="8731662" cy="3284187"/>
            <a:chOff x="692727" y="2074862"/>
            <a:chExt cx="11429998" cy="4299096"/>
          </a:xfrm>
        </p:grpSpPr>
        <p:pic>
          <p:nvPicPr>
            <p:cNvPr id="11" name="Picture 2" descr="C:\IBI\PROGRESS REPORTS\NOV-DEC 2016\IMG-20161221-WA0015.jp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727" y="2082513"/>
              <a:ext cx="5721927" cy="4291445"/>
            </a:xfrm>
            <a:prstGeom prst="rect">
              <a:avLst/>
            </a:prstGeom>
            <a:noFill/>
          </p:spPr>
        </p:pic>
        <p:pic>
          <p:nvPicPr>
            <p:cNvPr id="12" name="Picture 3" descr="C:\IBI\PROGRESS REPORTS\NOV-DEC 2016\IMG-20161221-WA0013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8698" y="2074862"/>
              <a:ext cx="5694027" cy="427052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43718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83543" y="2237042"/>
            <a:ext cx="6658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1C75B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 You</a:t>
            </a:r>
            <a:endParaRPr lang="en-IN" sz="3200" b="1" dirty="0">
              <a:solidFill>
                <a:srgbClr val="1C75B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995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1675" y="50785"/>
            <a:ext cx="93662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3600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Who is the 'Child' as a Stakeholder? 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7886" y="708398"/>
            <a:ext cx="1079599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CA" b="1" dirty="0">
                <a:solidFill>
                  <a:srgbClr val="FF4D00"/>
                </a:solidFill>
                <a:latin typeface="Arial-BoldMT"/>
              </a:rPr>
              <a:t>“Children are a kind of indicator species. If we can build a successful city for children, we will have a successful city for all people.”</a:t>
            </a:r>
          </a:p>
          <a:p>
            <a:pPr algn="r">
              <a:lnSpc>
                <a:spcPts val="2600"/>
              </a:lnSpc>
            </a:pPr>
            <a:r>
              <a:rPr lang="en-CA" sz="1400" i="1" dirty="0">
                <a:solidFill>
                  <a:srgbClr val="4D4D4D"/>
                </a:solidFill>
                <a:latin typeface="Arial-ItalicMT"/>
              </a:rPr>
              <a:t>- Enrique </a:t>
            </a:r>
            <a:r>
              <a:rPr lang="en-CA" sz="1400" i="1" dirty="0" err="1">
                <a:solidFill>
                  <a:srgbClr val="4D4D4D"/>
                </a:solidFill>
                <a:latin typeface="Arial-ItalicMT"/>
              </a:rPr>
              <a:t>Penelosa</a:t>
            </a:r>
            <a:endParaRPr lang="en-CA" sz="1400" dirty="0"/>
          </a:p>
        </p:txBody>
      </p:sp>
      <p:sp>
        <p:nvSpPr>
          <p:cNvPr id="22" name="Rectangle 21"/>
          <p:cNvSpPr/>
          <p:nvPr/>
        </p:nvSpPr>
        <p:spPr>
          <a:xfrm rot="19828645">
            <a:off x="10056976" y="3817178"/>
            <a:ext cx="2245642" cy="70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33300"/>
                </a:solidFill>
              </a:rPr>
              <a:t>SOCIO-ECONOMIC BACKGROUND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4476750"/>
            <a:ext cx="9278966" cy="197282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803326" y="2306216"/>
            <a:ext cx="9359974" cy="3762359"/>
            <a:chOff x="2279576" y="1772816"/>
            <a:chExt cx="9359974" cy="3762359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572933" y="3086100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367808" y="2670820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287688" y="2204864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279576" y="1772816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rot="13366183">
            <a:off x="1756360" y="1271273"/>
            <a:ext cx="7708795" cy="5748844"/>
            <a:chOff x="2309945" y="1056080"/>
            <a:chExt cx="7708795" cy="5748844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2309945" y="4355849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931948" y="3194566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522278" y="2065715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952123" y="1056080"/>
              <a:ext cx="6066617" cy="24490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353" y="6037784"/>
            <a:ext cx="429413" cy="47960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9201" y="5021326"/>
            <a:ext cx="496644" cy="75227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475" y="5645100"/>
            <a:ext cx="544127" cy="50785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744965" y="6047307"/>
            <a:ext cx="20296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CA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Adolescents (5-14)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04107" y="5420717"/>
            <a:ext cx="16481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CA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Youth (14-18)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500" y="6014325"/>
            <a:ext cx="443284" cy="4533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1575" y="5068350"/>
            <a:ext cx="1380225" cy="54403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811" y="5594066"/>
            <a:ext cx="493657" cy="503732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7506693" y="6091138"/>
            <a:ext cx="1802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CA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Middle-income </a:t>
            </a:r>
            <a:r>
              <a:rPr lang="en-CA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Neigbourhoods</a:t>
            </a:r>
            <a:endParaRPr lang="en-CA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485632" y="6300936"/>
            <a:ext cx="10903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CA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Slums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984879" y="5553614"/>
            <a:ext cx="19498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CA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 Income Neighbourhoods</a:t>
            </a:r>
          </a:p>
        </p:txBody>
      </p:sp>
      <p:sp>
        <p:nvSpPr>
          <p:cNvPr id="51" name="Rectangle 50"/>
          <p:cNvSpPr/>
          <p:nvPr/>
        </p:nvSpPr>
        <p:spPr>
          <a:xfrm rot="1587067">
            <a:off x="-260853" y="4037218"/>
            <a:ext cx="2245642" cy="70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333300"/>
                </a:solidFill>
              </a:rPr>
              <a:t>AGES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11346" y="6442502"/>
            <a:ext cx="22052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CA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Early Childhood (0-5)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973590" y="4301480"/>
            <a:ext cx="1354089" cy="1356386"/>
            <a:chOff x="2998172" y="3272764"/>
            <a:chExt cx="1354089" cy="1356386"/>
          </a:xfrm>
        </p:grpSpPr>
        <p:cxnSp>
          <p:nvCxnSpPr>
            <p:cNvPr id="54" name="Straight Arrow Connector 53"/>
            <p:cNvCxnSpPr/>
            <p:nvPr/>
          </p:nvCxnSpPr>
          <p:spPr>
            <a:xfrm flipV="1">
              <a:off x="3028950" y="3416300"/>
              <a:ext cx="0" cy="121285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2998172" y="3272764"/>
              <a:ext cx="1354089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en-CA" sz="1400" b="1" dirty="0" smtClean="0">
                  <a:solidFill>
                    <a:schemeClr val="bg1"/>
                  </a:solidFill>
                </a:rPr>
                <a:t>Early Childhood</a:t>
              </a:r>
              <a:endParaRPr lang="en-CA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255825" y="3429000"/>
            <a:ext cx="614207" cy="1356386"/>
            <a:chOff x="2998172" y="3272764"/>
            <a:chExt cx="614207" cy="1356386"/>
          </a:xfrm>
        </p:grpSpPr>
        <p:cxnSp>
          <p:nvCxnSpPr>
            <p:cNvPr id="66" name="Straight Arrow Connector 65"/>
            <p:cNvCxnSpPr/>
            <p:nvPr/>
          </p:nvCxnSpPr>
          <p:spPr>
            <a:xfrm flipV="1">
              <a:off x="3028950" y="3416300"/>
              <a:ext cx="0" cy="121285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2998172" y="3272764"/>
              <a:ext cx="614207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en-CA" sz="1400" b="1" dirty="0" smtClean="0">
                  <a:solidFill>
                    <a:schemeClr val="bg1"/>
                  </a:solidFill>
                </a:rPr>
                <a:t>Youth</a:t>
              </a:r>
              <a:endParaRPr lang="en-CA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158956" y="3704208"/>
            <a:ext cx="1087092" cy="1356386"/>
            <a:chOff x="2998172" y="3272764"/>
            <a:chExt cx="1087092" cy="1356386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3028950" y="3416300"/>
              <a:ext cx="0" cy="1212850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2998172" y="3272764"/>
              <a:ext cx="1087092" cy="307777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en-CA" sz="1400" b="1" dirty="0" smtClean="0">
                  <a:solidFill>
                    <a:schemeClr val="bg1"/>
                  </a:solidFill>
                </a:rPr>
                <a:t>Adolescents</a:t>
              </a:r>
              <a:endParaRPr lang="en-CA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7043" y="1973943"/>
            <a:ext cx="2980266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5199" y="2604408"/>
            <a:ext cx="2917371" cy="1641021"/>
          </a:xfrm>
          <a:prstGeom prst="rect">
            <a:avLst/>
          </a:prstGeom>
        </p:spPr>
      </p:pic>
      <p:pic>
        <p:nvPicPr>
          <p:cNvPr id="57" name="Picture 2" descr="C:\IBI\PROGRESS REPORTS\NOV-DEC 2016\IMG-20161228-WA0008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4253" y="1482684"/>
            <a:ext cx="2584203" cy="19381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58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0" y="2864362"/>
          <a:ext cx="12192000" cy="3959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3816786" y="2864362"/>
            <a:ext cx="4491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"People- Centric"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 &amp; Design</a:t>
            </a:r>
          </a:p>
        </p:txBody>
      </p:sp>
      <p:sp>
        <p:nvSpPr>
          <p:cNvPr id="7" name="Rectangle 6"/>
          <p:cNvSpPr/>
          <p:nvPr/>
        </p:nvSpPr>
        <p:spPr>
          <a:xfrm>
            <a:off x="5400013" y="0"/>
            <a:ext cx="6673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en-US" sz="3600" dirty="0">
                <a:solidFill>
                  <a:srgbClr val="00B0F0"/>
                </a:solidFill>
                <a:latin typeface="Arial Black" panose="020B0A04020102020204" pitchFamily="34" charset="0"/>
              </a:rPr>
              <a:t>Bhubaneswar Smart City</a:t>
            </a:r>
            <a:endParaRPr lang="en-US" sz="3600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9520845" y="246965"/>
            <a:ext cx="3815156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1600" dirty="0">
                <a:solidFill>
                  <a:srgbClr val="002060"/>
                </a:solidFill>
              </a:rPr>
              <a:t>Vision + Build Basics </a:t>
            </a:r>
          </a:p>
        </p:txBody>
      </p:sp>
    </p:spTree>
    <p:extLst>
      <p:ext uri="{BB962C8B-B14F-4D97-AF65-F5344CB8AC3E}">
        <p14:creationId xmlns:p14="http://schemas.microsoft.com/office/powerpoint/2010/main" val="18724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9050"/>
            <a:ext cx="609599" cy="6858000"/>
          </a:xfrm>
          <a:prstGeom prst="rect">
            <a:avLst/>
          </a:prstGeom>
          <a:solidFill>
            <a:schemeClr val="accent5">
              <a:lumMod val="20000"/>
              <a:lumOff val="8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200" b="1" dirty="0">
                <a:solidFill>
                  <a:srgbClr val="15A3A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BUKC STRUCTURE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9970" y="349038"/>
            <a:ext cx="32172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/>
              <a:t>BDA + </a:t>
            </a:r>
            <a:r>
              <a:rPr lang="en-CA" sz="2000" b="1" dirty="0" err="1"/>
              <a:t>BvL</a:t>
            </a:r>
            <a:r>
              <a:rPr lang="en-CA" sz="2000" b="1" dirty="0"/>
              <a:t> Foundation + NIUA: </a:t>
            </a:r>
            <a:r>
              <a:rPr lang="en-CA" sz="2000" dirty="0"/>
              <a:t>Applied Research through CFSC centre in the Bhubaneswar Urban Knowledge Centre (BUKC)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One- Stop City </a:t>
            </a:r>
            <a:r>
              <a:rPr lang="en-US" sz="2000" b="1" dirty="0"/>
              <a:t>Technical Resource Centre </a:t>
            </a:r>
            <a:r>
              <a:rPr lang="en-CA" sz="2000" dirty="0"/>
              <a:t>to offer consistent &amp; cohesive technical and analytical inputs to city agencies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Ensure </a:t>
            </a:r>
            <a:r>
              <a:rPr lang="en-CA" sz="2000" b="1" dirty="0"/>
              <a:t>continuous feedback </a:t>
            </a:r>
            <a:r>
              <a:rPr lang="en-CA" sz="2000" dirty="0"/>
              <a:t>loop for participatory evidence-based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Establish </a:t>
            </a:r>
            <a:r>
              <a:rPr lang="en-CA" sz="2000" b="1" dirty="0"/>
              <a:t>Child Friendly Smart City Centre</a:t>
            </a:r>
            <a:r>
              <a:rPr lang="en-CA" sz="2000" dirty="0"/>
              <a:t> as an Anchor</a:t>
            </a:r>
          </a:p>
          <a:p>
            <a:endParaRPr lang="en-CA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2823" y="19050"/>
            <a:ext cx="8790305" cy="683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928" y="2387351"/>
            <a:ext cx="2170166" cy="210234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296E3E78-FAAE-4E6E-9368-45765A734220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417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196" y="942741"/>
            <a:ext cx="4489697" cy="3178129"/>
            <a:chOff x="1914388" y="1488994"/>
            <a:chExt cx="4489697" cy="317812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6133981" y="2235442"/>
              <a:ext cx="0" cy="2431681"/>
            </a:xfrm>
            <a:prstGeom prst="straightConnector1">
              <a:avLst/>
            </a:prstGeom>
            <a:ln w="25400">
              <a:solidFill>
                <a:srgbClr val="E0A50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2815" y="1488994"/>
              <a:ext cx="1131270" cy="7827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508812" y="1687907"/>
              <a:ext cx="23693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39C12"/>
                  </a:solidFill>
                </a:rPr>
                <a:t>Child Friendly Infrastructure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14388" y="2423194"/>
              <a:ext cx="4241538" cy="1695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67 Playgrounds 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@ 1 per ward</a:t>
              </a:r>
            </a:p>
            <a:p>
              <a:pPr>
                <a:lnSpc>
                  <a:spcPts val="2500"/>
                </a:lnSpc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12 Traffic Signals 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near schools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lnSpc>
                  <a:spcPts val="2500"/>
                </a:lnSpc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10 Public Kiosks </a:t>
              </a: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with information panels</a:t>
              </a:r>
            </a:p>
            <a:p>
              <a:pPr>
                <a:lnSpc>
                  <a:spcPts val="2500"/>
                </a:lnSpc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10 City Buses</a:t>
              </a:r>
            </a:p>
            <a:p>
              <a:pPr>
                <a:lnSpc>
                  <a:spcPts val="2500"/>
                </a:lnSpc>
              </a:pP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4 redeveloped informal settlements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3174458" y="2247712"/>
              <a:ext cx="2098357" cy="0"/>
            </a:xfrm>
            <a:prstGeom prst="line">
              <a:avLst/>
            </a:prstGeom>
            <a:ln w="12700">
              <a:solidFill>
                <a:srgbClr val="F39C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-1234421" y="4563591"/>
            <a:ext cx="5382448" cy="2268810"/>
            <a:chOff x="-1271999" y="4629367"/>
            <a:chExt cx="5382448" cy="226881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621790" y="4629367"/>
              <a:ext cx="0" cy="651295"/>
            </a:xfrm>
            <a:prstGeom prst="straightConnector1">
              <a:avLst/>
            </a:prstGeom>
            <a:ln w="25400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72208" y="5309804"/>
              <a:ext cx="2777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2F9CCC"/>
                  </a:solidFill>
                </a:rPr>
                <a:t>Child friendly component </a:t>
              </a:r>
              <a:r>
                <a:rPr lang="en-US" dirty="0">
                  <a:solidFill>
                    <a:srgbClr val="2F9CCC"/>
                  </a:solidFill>
                </a:rPr>
                <a:t>in planning documents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-1271999" y="6190291"/>
              <a:ext cx="444628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Form based Urban Codes </a:t>
              </a:r>
            </a:p>
            <a:p>
              <a:pPr algn="r"/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Update existing plans 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4285" y="5287311"/>
              <a:ext cx="936164" cy="916762"/>
            </a:xfrm>
            <a:prstGeom prst="rect">
              <a:avLst/>
            </a:prstGeom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11049" y="5932323"/>
              <a:ext cx="3211716" cy="0"/>
            </a:xfrm>
            <a:prstGeom prst="line">
              <a:avLst/>
            </a:prstGeom>
            <a:ln w="12700">
              <a:solidFill>
                <a:srgbClr val="2F9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/>
          <p:cNvSpPr/>
          <p:nvPr/>
        </p:nvSpPr>
        <p:spPr>
          <a:xfrm>
            <a:off x="-21770" y="3996485"/>
            <a:ext cx="4802118" cy="785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044545" y="2369313"/>
            <a:ext cx="3742693" cy="1943725"/>
            <a:chOff x="1202109" y="2036523"/>
            <a:chExt cx="3742693" cy="194372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746313" y="2989961"/>
              <a:ext cx="0" cy="990287"/>
            </a:xfrm>
            <a:prstGeom prst="straightConnector1">
              <a:avLst/>
            </a:prstGeom>
            <a:ln w="25400">
              <a:solidFill>
                <a:srgbClr val="C02312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2109" y="2036523"/>
              <a:ext cx="1088408" cy="94975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99118" y="2345340"/>
              <a:ext cx="26456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Capacity Building of key government stakeholders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21358" y="2965448"/>
              <a:ext cx="2558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Every year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—</a:t>
              </a:r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4 batches</a:t>
              </a:r>
            </a:p>
            <a:p>
              <a:pPr algn="r"/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(25 participants)—3days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390158" y="2978429"/>
              <a:ext cx="2469197" cy="0"/>
            </a:xfrm>
            <a:prstGeom prst="line">
              <a:avLst/>
            </a:prstGeom>
            <a:ln w="12700">
              <a:solidFill>
                <a:srgbClr val="C023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8598364" y="1223099"/>
            <a:ext cx="3917456" cy="3158886"/>
            <a:chOff x="8753541" y="2017660"/>
            <a:chExt cx="3917456" cy="315888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9319654" y="2938110"/>
              <a:ext cx="0" cy="2238436"/>
            </a:xfrm>
            <a:prstGeom prst="straightConnector1">
              <a:avLst/>
            </a:prstGeom>
            <a:ln w="25400">
              <a:solidFill>
                <a:srgbClr val="90B43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3541" y="2017660"/>
              <a:ext cx="1132226" cy="891245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842225" y="2042201"/>
              <a:ext cx="28287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90B436"/>
                  </a:solidFill>
                </a:rPr>
                <a:t>Communication &amp; Knowledge Management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607113" y="2786249"/>
              <a:ext cx="200212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Press Briefs</a:t>
              </a:r>
            </a:p>
            <a:p>
              <a:pPr algn="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Panel Discussions</a:t>
              </a:r>
            </a:p>
            <a:p>
              <a:pPr algn="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Website</a:t>
              </a:r>
            </a:p>
            <a:p>
              <a:pPr algn="r"/>
              <a:r>
                <a:rPr 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IEC Campaign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9954145" y="2696886"/>
              <a:ext cx="2146804" cy="0"/>
            </a:xfrm>
            <a:prstGeom prst="line">
              <a:avLst/>
            </a:prstGeom>
            <a:ln w="12700">
              <a:solidFill>
                <a:srgbClr val="90B43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15119" y="4290319"/>
            <a:ext cx="5459281" cy="2615558"/>
            <a:chOff x="7066747" y="4412344"/>
            <a:chExt cx="5459281" cy="261555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7626247" y="4412344"/>
              <a:ext cx="0" cy="983828"/>
            </a:xfrm>
            <a:prstGeom prst="straightConnector1">
              <a:avLst/>
            </a:prstGeom>
            <a:ln w="25400">
              <a:solidFill>
                <a:srgbClr val="89067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6747" y="5104145"/>
              <a:ext cx="1399610" cy="102838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8534132" y="5374061"/>
              <a:ext cx="2650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89067C"/>
                  </a:solidFill>
                </a:rPr>
                <a:t>Disseminating knowledge through workshops</a:t>
              </a:r>
              <a:endParaRPr lang="en-US" dirty="0">
                <a:solidFill>
                  <a:srgbClr val="89067C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536035" y="6012239"/>
              <a:ext cx="498999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4 Seminars &amp; 2 lectures 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every year</a:t>
              </a:r>
            </a:p>
            <a:p>
              <a:pPr algn="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 city level and 1 state level 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consultation</a:t>
              </a:r>
            </a:p>
            <a:p>
              <a:pPr algn="r"/>
              <a:r>
                <a: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Annual Conference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8697804" y="5979375"/>
              <a:ext cx="2429744" cy="0"/>
            </a:xfrm>
            <a:prstGeom prst="line">
              <a:avLst/>
            </a:prstGeom>
            <a:ln w="12700">
              <a:solidFill>
                <a:srgbClr val="89067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Subtitle 3"/>
          <p:cNvSpPr txBox="1">
            <a:spLocks/>
          </p:cNvSpPr>
          <p:nvPr/>
        </p:nvSpPr>
        <p:spPr>
          <a:xfrm>
            <a:off x="-765223" y="-67085"/>
            <a:ext cx="9552461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sz="4400" b="1" dirty="0">
                <a:solidFill>
                  <a:srgbClr val="F3BF31"/>
                </a:solidFill>
                <a:cs typeface="Arial" panose="020B0604020202020204" pitchFamily="34" charset="0"/>
              </a:rPr>
              <a:t>ACTIVITIES PROPOSED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082" y="-62502"/>
            <a:ext cx="3521250" cy="866250"/>
          </a:xfrm>
          <a:prstGeom prst="rect">
            <a:avLst/>
          </a:prstGeom>
        </p:spPr>
      </p:pic>
      <p:grpSp>
        <p:nvGrpSpPr>
          <p:cNvPr id="89" name="Group 88"/>
          <p:cNvGrpSpPr/>
          <p:nvPr/>
        </p:nvGrpSpPr>
        <p:grpSpPr>
          <a:xfrm>
            <a:off x="2239984" y="3996485"/>
            <a:ext cx="2054279" cy="855000"/>
            <a:chOff x="2247584" y="3214963"/>
            <a:chExt cx="2054279" cy="855000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966" t="9994" r="59971" b="14251"/>
            <a:stretch/>
          </p:blipFill>
          <p:spPr>
            <a:xfrm>
              <a:off x="2247584" y="3291121"/>
              <a:ext cx="660401" cy="647701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676" t="10535" r="41192" b="14602"/>
            <a:stretch/>
          </p:blipFill>
          <p:spPr>
            <a:xfrm>
              <a:off x="2952621" y="3291403"/>
              <a:ext cx="662940" cy="64008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372" r="22496"/>
            <a:stretch/>
          </p:blipFill>
          <p:spPr>
            <a:xfrm>
              <a:off x="3638922" y="3214963"/>
              <a:ext cx="662941" cy="855000"/>
            </a:xfrm>
            <a:prstGeom prst="rect">
              <a:avLst/>
            </a:prstGeom>
          </p:spPr>
        </p:pic>
      </p:grpSp>
      <p:sp>
        <p:nvSpPr>
          <p:cNvPr id="91" name="Rectangle 90"/>
          <p:cNvSpPr/>
          <p:nvPr/>
        </p:nvSpPr>
        <p:spPr>
          <a:xfrm>
            <a:off x="5324552" y="3989444"/>
            <a:ext cx="6867447" cy="785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821"/>
          <a:stretch/>
        </p:blipFill>
        <p:spPr>
          <a:xfrm>
            <a:off x="6893119" y="4004607"/>
            <a:ext cx="675330" cy="855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E3E78-FAAE-4E6E-9368-45765A73422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479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8113" y="148590"/>
            <a:ext cx="10897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800" dirty="0">
                <a:solidFill>
                  <a:srgbClr val="00B0F0"/>
                </a:solidFill>
                <a:latin typeface="Arial Black" panose="020B0A04020102020204" pitchFamily="34" charset="0"/>
              </a:rPr>
              <a:t>#1: Children’s issues pertaining to mobility in the city 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8635474" y="537251"/>
            <a:ext cx="3815156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altLang="en-US" sz="2400" dirty="0">
                <a:solidFill>
                  <a:srgbClr val="002060"/>
                </a:solidFill>
              </a:rPr>
              <a:t>Where are we today?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3" b="-1"/>
          <a:stretch/>
        </p:blipFill>
        <p:spPr>
          <a:xfrm>
            <a:off x="0" y="1204686"/>
            <a:ext cx="5657522" cy="5653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3100" y="1224332"/>
            <a:ext cx="6438900" cy="56336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75132" y="6223085"/>
            <a:ext cx="2682145" cy="46487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No provision for midblock</a:t>
            </a:r>
          </a:p>
        </p:txBody>
      </p:sp>
      <p:sp>
        <p:nvSpPr>
          <p:cNvPr id="8" name="Rectangle 7"/>
          <p:cNvSpPr/>
          <p:nvPr/>
        </p:nvSpPr>
        <p:spPr>
          <a:xfrm>
            <a:off x="3676650" y="6223085"/>
            <a:ext cx="1887183" cy="46487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High </a:t>
            </a:r>
            <a:r>
              <a:rPr lang="en-US" b="1" dirty="0" err="1"/>
              <a:t>Kerb</a:t>
            </a:r>
            <a:r>
              <a:rPr lang="en-US" b="1" dirty="0"/>
              <a:t> Heights</a:t>
            </a:r>
          </a:p>
        </p:txBody>
      </p:sp>
    </p:spTree>
    <p:extLst>
      <p:ext uri="{BB962C8B-B14F-4D97-AF65-F5344CB8AC3E}">
        <p14:creationId xmlns:p14="http://schemas.microsoft.com/office/powerpoint/2010/main" val="29945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0"/>
          <a:stretch/>
        </p:blipFill>
        <p:spPr>
          <a:xfrm>
            <a:off x="-42000" y="1111250"/>
            <a:ext cx="12234000" cy="56896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628113" y="148590"/>
            <a:ext cx="10897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800" dirty="0">
                <a:solidFill>
                  <a:srgbClr val="00B0F0"/>
                </a:solidFill>
                <a:latin typeface="Arial Black" panose="020B0A04020102020204" pitchFamily="34" charset="0"/>
              </a:rPr>
              <a:t>#1: Children’s issues pertaining to mobility in the city  </a:t>
            </a: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124200" y="537251"/>
            <a:ext cx="932643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Applied Research- </a:t>
            </a:r>
            <a:r>
              <a:rPr lang="en-US" altLang="en-US" sz="2400" dirty="0" err="1">
                <a:solidFill>
                  <a:srgbClr val="002060"/>
                </a:solidFill>
              </a:rPr>
              <a:t>ReImagining</a:t>
            </a:r>
            <a:r>
              <a:rPr lang="en-US" altLang="en-US" sz="2400" dirty="0">
                <a:solidFill>
                  <a:srgbClr val="002060"/>
                </a:solidFill>
              </a:rPr>
              <a:t> Child-Friendly Smart Janpath</a:t>
            </a:r>
          </a:p>
        </p:txBody>
      </p:sp>
    </p:spTree>
    <p:extLst>
      <p:ext uri="{BB962C8B-B14F-4D97-AF65-F5344CB8AC3E}">
        <p14:creationId xmlns:p14="http://schemas.microsoft.com/office/powerpoint/2010/main" val="3690791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256" y="1180917"/>
            <a:ext cx="6850743" cy="31239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65" t="32857" r="1110" b="19841"/>
          <a:stretch/>
        </p:blipFill>
        <p:spPr>
          <a:xfrm>
            <a:off x="0" y="2294094"/>
            <a:ext cx="12192000" cy="4269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8303503">
            <a:off x="138893" y="1637422"/>
            <a:ext cx="16088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Shishu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Babhan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8409835">
            <a:off x="2215123" y="2866088"/>
            <a:ext cx="129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Rajmahal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Square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7219804">
            <a:off x="3842732" y="4180256"/>
            <a:ext cx="1314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Master Canteen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665237">
            <a:off x="6323859" y="5029908"/>
            <a:ext cx="109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Ram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Mandir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563568">
            <a:off x="11471626" y="4711990"/>
            <a:ext cx="818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Vani </a:t>
            </a:r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Vihar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911652">
            <a:off x="5475267" y="4757272"/>
            <a:ext cx="1314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Shriya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Talkies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5673081">
            <a:off x="8281253" y="5009266"/>
            <a:ext cx="1092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Maharishi College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5828200">
            <a:off x="9636937" y="4889261"/>
            <a:ext cx="663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Rupali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Square</a:t>
            </a:r>
            <a:endParaRPr lang="en-I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9201" y="4985658"/>
            <a:ext cx="458124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9634" y="5216209"/>
            <a:ext cx="458124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0692" y="6252350"/>
            <a:ext cx="458124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5658" y="4814486"/>
            <a:ext cx="458124" cy="457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890366"/>
            <a:ext cx="458124" cy="4572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44867" y="892668"/>
            <a:ext cx="2694313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I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School Locations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595" y="4985658"/>
            <a:ext cx="458124" cy="457200"/>
          </a:xfrm>
          <a:prstGeom prst="rect">
            <a:avLst/>
          </a:prstGeom>
        </p:spPr>
      </p:pic>
      <p:sp>
        <p:nvSpPr>
          <p:cNvPr id="19" name="Left-Right Arrow 18"/>
          <p:cNvSpPr/>
          <p:nvPr/>
        </p:nvSpPr>
        <p:spPr>
          <a:xfrm rot="17463776">
            <a:off x="5407889" y="5591954"/>
            <a:ext cx="620082" cy="34852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-Right Arrow 57"/>
          <p:cNvSpPr/>
          <p:nvPr/>
        </p:nvSpPr>
        <p:spPr>
          <a:xfrm rot="16537599">
            <a:off x="6749374" y="5779767"/>
            <a:ext cx="620082" cy="34852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-Right Arrow 58"/>
          <p:cNvSpPr/>
          <p:nvPr/>
        </p:nvSpPr>
        <p:spPr>
          <a:xfrm rot="16410628">
            <a:off x="7434313" y="5825020"/>
            <a:ext cx="620082" cy="34852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-Right Arrow 59"/>
          <p:cNvSpPr/>
          <p:nvPr/>
        </p:nvSpPr>
        <p:spPr>
          <a:xfrm rot="15981507">
            <a:off x="7886248" y="5799261"/>
            <a:ext cx="620082" cy="34852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-Right Arrow 60"/>
          <p:cNvSpPr/>
          <p:nvPr/>
        </p:nvSpPr>
        <p:spPr>
          <a:xfrm rot="15784748">
            <a:off x="10039914" y="5531304"/>
            <a:ext cx="620082" cy="34852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-Right Arrow 61"/>
          <p:cNvSpPr/>
          <p:nvPr/>
        </p:nvSpPr>
        <p:spPr>
          <a:xfrm rot="15798096">
            <a:off x="10896819" y="5426205"/>
            <a:ext cx="620082" cy="34852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Left-Right Arrow 62"/>
          <p:cNvSpPr/>
          <p:nvPr/>
        </p:nvSpPr>
        <p:spPr>
          <a:xfrm>
            <a:off x="2464118" y="1401086"/>
            <a:ext cx="620082" cy="348522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109238" y="1385468"/>
            <a:ext cx="2977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Child-friendly Crossings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B6D566F5-3266-481E-A9E6-147F76EA2A77}" type="slidenum">
              <a:rPr lang="en-US" smtClean="0"/>
              <a:t>9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628113" y="148590"/>
            <a:ext cx="108977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altLang="en-US" sz="2800" dirty="0">
                <a:solidFill>
                  <a:srgbClr val="00B0F0"/>
                </a:solidFill>
                <a:latin typeface="Arial Black" panose="020B0A04020102020204" pitchFamily="34" charset="0"/>
              </a:rPr>
              <a:t>#1: Children’s issues pertaining to mobility in the city  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3124200" y="537251"/>
            <a:ext cx="9326430" cy="533969"/>
          </a:xfrm>
          <a:prstGeom prst="rect">
            <a:avLst/>
          </a:prstGeom>
          <a:noFill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2400" dirty="0">
                <a:solidFill>
                  <a:srgbClr val="002060"/>
                </a:solidFill>
              </a:rPr>
              <a:t>Applied Research- </a:t>
            </a:r>
            <a:r>
              <a:rPr lang="en-US" altLang="en-US" sz="2400" dirty="0" smtClean="0">
                <a:solidFill>
                  <a:srgbClr val="002060"/>
                </a:solidFill>
              </a:rPr>
              <a:t>Safe Route to School</a:t>
            </a:r>
            <a:endParaRPr lang="en-US" altLang="en-US" sz="2400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75772" y="4987488"/>
            <a:ext cx="6096000" cy="1870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579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Activity Areas</a:t>
            </a:r>
          </a:p>
          <a:p>
            <a:pPr marL="60579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Signage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for School zone</a:t>
            </a:r>
          </a:p>
          <a:p>
            <a:pPr marL="60579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Street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vendors near schools for children</a:t>
            </a:r>
          </a:p>
          <a:p>
            <a:pPr marL="60579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Cycles for Children</a:t>
            </a:r>
          </a:p>
          <a:p>
            <a:pPr marL="60579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Ramp for prams</a:t>
            </a:r>
          </a:p>
          <a:p>
            <a:pPr marL="60579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Kalinga" panose="020B0502040204020203" pitchFamily="34" charset="0"/>
              </a:rPr>
              <a:t>Survey of school going children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Kali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95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942</Words>
  <Application>Microsoft Office PowerPoint</Application>
  <PresentationFormat>Widescreen</PresentationFormat>
  <Paragraphs>168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Arial-BoldMT</vt:lpstr>
      <vt:lpstr>Arial-ItalicMT</vt:lpstr>
      <vt:lpstr>Calibri</vt:lpstr>
      <vt:lpstr>Calibri Light</vt:lpstr>
      <vt:lpstr>Kalinga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IBI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Astha Malhotra</dc:creator>
  <cp:lastModifiedBy>Astha Malhotra</cp:lastModifiedBy>
  <cp:revision>27</cp:revision>
  <dcterms:created xsi:type="dcterms:W3CDTF">2017-02-01T06:05:46Z</dcterms:created>
  <dcterms:modified xsi:type="dcterms:W3CDTF">2017-02-01T19:17:01Z</dcterms:modified>
</cp:coreProperties>
</file>